
<file path=[Content_Types].xml><?xml version="1.0" encoding="utf-8"?>
<Types xmlns="http://schemas.openxmlformats.org/package/2006/content-types">
  <Override PartName="/ppt/diagrams/drawing2.xml" ContentType="application/vnd.ms-office.drawingml.diagramDrawing+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drawing9.xml" ContentType="application/vnd.ms-office.drawingml.diagramDrawing+xml"/>
  <Override PartName="/ppt/diagrams/quickStyle13.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charts/chart3.xml" ContentType="application/vnd.openxmlformats-officedocument.drawingml.chart+xml"/>
  <Override PartName="/ppt/diagrams/colors6.xml" ContentType="application/vnd.openxmlformats-officedocument.drawingml.diagramColors+xml"/>
  <Override PartName="/ppt/diagrams/drawing7.xml" ContentType="application/vnd.ms-office.drawingml.diagramDrawing+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charts/chart5.xml" ContentType="application/vnd.openxmlformats-officedocument.drawingml.chart+xml"/>
  <Override PartName="/ppt/diagrams/layout13.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diagrams/colors4.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diagrams/quickStyle7.xml" ContentType="application/vnd.openxmlformats-officedocument.drawingml.diagramStyle+xml"/>
  <Override PartName="/ppt/diagrams/drawing10.xml" ContentType="application/vnd.ms-office.drawingml.diagramDrawing+xml"/>
  <Override PartName="/ppt/diagrams/layout11.xml" ContentType="application/vnd.openxmlformats-officedocument.drawingml.diagram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quickStyle5.xml" ContentType="application/vnd.openxmlformats-officedocument.drawingml.diagramStyle+xml"/>
  <Override PartName="/ppt/diagrams/colors1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quickStyle12.xml" ContentType="application/vnd.openxmlformats-officedocument.drawingml.diagramStyle+xml"/>
  <Override PartName="/ppt/diagrams/drawing13.xml" ContentType="application/vnd.ms-office.drawingml.diagramDrawing+xml"/>
  <Override PartName="/ppt/diagrams/data3.xml" ContentType="application/vnd.openxmlformats-officedocument.drawingml.diagramData+xml"/>
  <Override PartName="/ppt/charts/chart4.xml" ContentType="application/vnd.openxmlformats-officedocument.drawingml.chart+xml"/>
  <Override PartName="/ppt/diagrams/colors5.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charts/chart2.xml" ContentType="application/vnd.openxmlformats-officedocument.drawingml.chart+xml"/>
  <Override PartName="/ppt/diagrams/colors3.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quickStyle6.xml" ContentType="application/vnd.openxmlformats-officedocument.drawingml.diagramStyle+xml"/>
  <Override PartName="/ppt/diagrams/layout12.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7" r:id="rId2"/>
    <p:sldId id="258" r:id="rId3"/>
    <p:sldId id="259" r:id="rId4"/>
    <p:sldId id="27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194" autoAdjust="0"/>
  </p:normalViewPr>
  <p:slideViewPr>
    <p:cSldViewPr>
      <p:cViewPr>
        <p:scale>
          <a:sx n="111" d="100"/>
          <a:sy n="111" d="100"/>
        </p:scale>
        <p:origin x="-102" y="96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al__ma_Sayfas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_al__ma_Sayfas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_al__ma_Sayfas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_al__ma_Sayfas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_al__ma_Sayfas_5.xlsx"/></Relationships>
</file>

<file path=ppt/charts/chart1.xml><?xml version="1.0" encoding="utf-8"?>
<c:chartSpace xmlns:c="http://schemas.openxmlformats.org/drawingml/2006/chart" xmlns:a="http://schemas.openxmlformats.org/drawingml/2006/main" xmlns:r="http://schemas.openxmlformats.org/officeDocument/2006/relationships">
  <c:lang val="tr-TR"/>
  <c:style val="32"/>
  <c:chart>
    <c:plotArea>
      <c:layout/>
      <c:barChart>
        <c:barDir val="col"/>
        <c:grouping val="clustered"/>
        <c:ser>
          <c:idx val="0"/>
          <c:order val="0"/>
          <c:tx>
            <c:strRef>
              <c:f>Sayfa1!$B$1</c:f>
              <c:strCache>
                <c:ptCount val="1"/>
                <c:pt idx="0">
                  <c:v>2011</c:v>
                </c:pt>
              </c:strCache>
            </c:strRef>
          </c:tx>
          <c:cat>
            <c:strRef>
              <c:f>Sayfa1!$A$2:$A$3</c:f>
              <c:strCache>
                <c:ptCount val="2"/>
                <c:pt idx="0">
                  <c:v>Real GDP Growth Rate</c:v>
                </c:pt>
                <c:pt idx="1">
                  <c:v>Unemployment Rate</c:v>
                </c:pt>
              </c:strCache>
            </c:strRef>
          </c:cat>
          <c:val>
            <c:numRef>
              <c:f>Sayfa1!$B$2:$B$3</c:f>
              <c:numCache>
                <c:formatCode>0.00%</c:formatCode>
                <c:ptCount val="2"/>
                <c:pt idx="0">
                  <c:v>8.8000000000000023E-2</c:v>
                </c:pt>
                <c:pt idx="1">
                  <c:v>9.8000000000000032E-2</c:v>
                </c:pt>
              </c:numCache>
            </c:numRef>
          </c:val>
        </c:ser>
        <c:ser>
          <c:idx val="1"/>
          <c:order val="1"/>
          <c:tx>
            <c:strRef>
              <c:f>Sayfa1!$C$1</c:f>
              <c:strCache>
                <c:ptCount val="1"/>
                <c:pt idx="0">
                  <c:v>2012</c:v>
                </c:pt>
              </c:strCache>
            </c:strRef>
          </c:tx>
          <c:cat>
            <c:strRef>
              <c:f>Sayfa1!$A$2:$A$3</c:f>
              <c:strCache>
                <c:ptCount val="2"/>
                <c:pt idx="0">
                  <c:v>Real GDP Growth Rate</c:v>
                </c:pt>
                <c:pt idx="1">
                  <c:v>Unemployment Rate</c:v>
                </c:pt>
              </c:strCache>
            </c:strRef>
          </c:cat>
          <c:val>
            <c:numRef>
              <c:f>Sayfa1!$C$2:$C$3</c:f>
              <c:numCache>
                <c:formatCode>0.00%</c:formatCode>
                <c:ptCount val="2"/>
                <c:pt idx="0">
                  <c:v>2.2000000000000002E-2</c:v>
                </c:pt>
                <c:pt idx="1">
                  <c:v>9.2000000000000026E-2</c:v>
                </c:pt>
              </c:numCache>
            </c:numRef>
          </c:val>
        </c:ser>
        <c:dLbls/>
        <c:axId val="88516480"/>
        <c:axId val="89860736"/>
      </c:barChart>
      <c:catAx>
        <c:axId val="88516480"/>
        <c:scaling>
          <c:orientation val="minMax"/>
        </c:scaling>
        <c:axPos val="b"/>
        <c:tickLblPos val="nextTo"/>
        <c:crossAx val="89860736"/>
        <c:crosses val="autoZero"/>
        <c:auto val="1"/>
        <c:lblAlgn val="ctr"/>
        <c:lblOffset val="100"/>
      </c:catAx>
      <c:valAx>
        <c:axId val="89860736"/>
        <c:scaling>
          <c:orientation val="minMax"/>
        </c:scaling>
        <c:axPos val="l"/>
        <c:majorGridlines/>
        <c:numFmt formatCode="0.00%" sourceLinked="1"/>
        <c:tickLblPos val="nextTo"/>
        <c:crossAx val="88516480"/>
        <c:crosses val="autoZero"/>
        <c:crossBetween val="between"/>
      </c:valAx>
    </c:plotArea>
    <c:legend>
      <c:legendPos val="r"/>
      <c:layout/>
    </c:legend>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tr-TR"/>
  <c:style val="32"/>
  <c:chart>
    <c:plotArea>
      <c:layout/>
      <c:barChart>
        <c:barDir val="col"/>
        <c:grouping val="clustered"/>
        <c:ser>
          <c:idx val="0"/>
          <c:order val="0"/>
          <c:tx>
            <c:strRef>
              <c:f>Sayfa1!$B$1</c:f>
              <c:strCache>
                <c:ptCount val="1"/>
                <c:pt idx="0">
                  <c:v>2011</c:v>
                </c:pt>
              </c:strCache>
            </c:strRef>
          </c:tx>
          <c:cat>
            <c:strRef>
              <c:f>Sayfa1!$A$2:$A$4</c:f>
              <c:strCache>
                <c:ptCount val="3"/>
                <c:pt idx="0">
                  <c:v>Male</c:v>
                </c:pt>
                <c:pt idx="1">
                  <c:v>Female</c:v>
                </c:pt>
                <c:pt idx="2">
                  <c:v>Total</c:v>
                </c:pt>
              </c:strCache>
            </c:strRef>
          </c:cat>
          <c:val>
            <c:numRef>
              <c:f>Sayfa1!$B$2:$B$4</c:f>
              <c:numCache>
                <c:formatCode>0.00%</c:formatCode>
                <c:ptCount val="3"/>
                <c:pt idx="0">
                  <c:v>0.75600000000000012</c:v>
                </c:pt>
                <c:pt idx="1">
                  <c:v>0.31000000000000005</c:v>
                </c:pt>
                <c:pt idx="2">
                  <c:v>0.53200000000000003</c:v>
                </c:pt>
              </c:numCache>
            </c:numRef>
          </c:val>
        </c:ser>
        <c:ser>
          <c:idx val="1"/>
          <c:order val="1"/>
          <c:tx>
            <c:strRef>
              <c:f>Sayfa1!$C$1</c:f>
              <c:strCache>
                <c:ptCount val="1"/>
                <c:pt idx="0">
                  <c:v>2012</c:v>
                </c:pt>
              </c:strCache>
            </c:strRef>
          </c:tx>
          <c:cat>
            <c:strRef>
              <c:f>Sayfa1!$A$2:$A$4</c:f>
              <c:strCache>
                <c:ptCount val="3"/>
                <c:pt idx="0">
                  <c:v>Male</c:v>
                </c:pt>
                <c:pt idx="1">
                  <c:v>Female</c:v>
                </c:pt>
                <c:pt idx="2">
                  <c:v>Total</c:v>
                </c:pt>
              </c:strCache>
            </c:strRef>
          </c:cat>
          <c:val>
            <c:numRef>
              <c:f>Sayfa1!$C$2:$C$4</c:f>
              <c:numCache>
                <c:formatCode>0.00%</c:formatCode>
                <c:ptCount val="3"/>
                <c:pt idx="0">
                  <c:v>0.75400000000000011</c:v>
                </c:pt>
                <c:pt idx="1">
                  <c:v>0.31800000000000006</c:v>
                </c:pt>
                <c:pt idx="2">
                  <c:v>0.53300000000000003</c:v>
                </c:pt>
              </c:numCache>
            </c:numRef>
          </c:val>
        </c:ser>
        <c:dLbls/>
        <c:axId val="103666432"/>
        <c:axId val="103667968"/>
      </c:barChart>
      <c:catAx>
        <c:axId val="103666432"/>
        <c:scaling>
          <c:orientation val="minMax"/>
        </c:scaling>
        <c:axPos val="b"/>
        <c:tickLblPos val="nextTo"/>
        <c:crossAx val="103667968"/>
        <c:crosses val="autoZero"/>
        <c:auto val="1"/>
        <c:lblAlgn val="ctr"/>
        <c:lblOffset val="100"/>
      </c:catAx>
      <c:valAx>
        <c:axId val="103667968"/>
        <c:scaling>
          <c:orientation val="minMax"/>
        </c:scaling>
        <c:axPos val="l"/>
        <c:majorGridlines/>
        <c:numFmt formatCode="0.00%" sourceLinked="1"/>
        <c:tickLblPos val="nextTo"/>
        <c:crossAx val="103666432"/>
        <c:crosses val="autoZero"/>
        <c:crossBetween val="between"/>
      </c:valAx>
    </c:plotArea>
    <c:legend>
      <c:legendPos val="r"/>
      <c:layout/>
    </c:legend>
    <c:plotVisOnly val="1"/>
    <c:dispBlanksAs val="gap"/>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tr-TR"/>
  <c:style val="32"/>
  <c:chart>
    <c:plotArea>
      <c:layout/>
      <c:barChart>
        <c:barDir val="col"/>
        <c:grouping val="clustered"/>
        <c:ser>
          <c:idx val="0"/>
          <c:order val="0"/>
          <c:tx>
            <c:strRef>
              <c:f>Sayfa1!$B$1</c:f>
              <c:strCache>
                <c:ptCount val="1"/>
                <c:pt idx="0">
                  <c:v>2011</c:v>
                </c:pt>
              </c:strCache>
            </c:strRef>
          </c:tx>
          <c:cat>
            <c:strRef>
              <c:f>Sayfa1!$A$2:$A$3</c:f>
              <c:strCache>
                <c:ptCount val="2"/>
                <c:pt idx="0">
                  <c:v>Male Unemployment</c:v>
                </c:pt>
                <c:pt idx="1">
                  <c:v>Female Unemployment</c:v>
                </c:pt>
              </c:strCache>
            </c:strRef>
          </c:cat>
          <c:val>
            <c:numRef>
              <c:f>Sayfa1!$B$2:$B$3</c:f>
              <c:numCache>
                <c:formatCode>0.00%</c:formatCode>
                <c:ptCount val="2"/>
                <c:pt idx="0">
                  <c:v>9.1999999999999998E-2</c:v>
                </c:pt>
                <c:pt idx="1">
                  <c:v>0.112</c:v>
                </c:pt>
              </c:numCache>
            </c:numRef>
          </c:val>
        </c:ser>
        <c:ser>
          <c:idx val="1"/>
          <c:order val="1"/>
          <c:tx>
            <c:strRef>
              <c:f>Sayfa1!$C$1</c:f>
              <c:strCache>
                <c:ptCount val="1"/>
                <c:pt idx="0">
                  <c:v>2012</c:v>
                </c:pt>
              </c:strCache>
            </c:strRef>
          </c:tx>
          <c:cat>
            <c:strRef>
              <c:f>Sayfa1!$A$2:$A$3</c:f>
              <c:strCache>
                <c:ptCount val="2"/>
                <c:pt idx="0">
                  <c:v>Male Unemployment</c:v>
                </c:pt>
                <c:pt idx="1">
                  <c:v>Female Unemployment</c:v>
                </c:pt>
              </c:strCache>
            </c:strRef>
          </c:cat>
          <c:val>
            <c:numRef>
              <c:f>Sayfa1!$C$2:$C$3</c:f>
              <c:numCache>
                <c:formatCode>0.00%</c:formatCode>
                <c:ptCount val="2"/>
                <c:pt idx="0">
                  <c:v>8.5000000000000006E-2</c:v>
                </c:pt>
                <c:pt idx="1">
                  <c:v>0.108</c:v>
                </c:pt>
              </c:numCache>
            </c:numRef>
          </c:val>
        </c:ser>
        <c:axId val="78517760"/>
        <c:axId val="82588032"/>
      </c:barChart>
      <c:catAx>
        <c:axId val="78517760"/>
        <c:scaling>
          <c:orientation val="minMax"/>
        </c:scaling>
        <c:axPos val="b"/>
        <c:tickLblPos val="nextTo"/>
        <c:crossAx val="82588032"/>
        <c:crosses val="autoZero"/>
        <c:auto val="1"/>
        <c:lblAlgn val="ctr"/>
        <c:lblOffset val="100"/>
      </c:catAx>
      <c:valAx>
        <c:axId val="82588032"/>
        <c:scaling>
          <c:orientation val="minMax"/>
        </c:scaling>
        <c:axPos val="l"/>
        <c:majorGridlines/>
        <c:numFmt formatCode="0.00%" sourceLinked="1"/>
        <c:tickLblPos val="nextTo"/>
        <c:crossAx val="78517760"/>
        <c:crosses val="autoZero"/>
        <c:crossBetween val="between"/>
      </c:valAx>
    </c:plotArea>
    <c:legend>
      <c:legendPos val="r"/>
      <c:layout/>
    </c:legend>
    <c:plotVisOnly val="1"/>
    <c:dispBlanksAs val="gap"/>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tr-TR"/>
  <c:style val="32"/>
  <c:chart>
    <c:autoTitleDeleted val="1"/>
    <c:plotArea>
      <c:layout/>
      <c:barChart>
        <c:barDir val="col"/>
        <c:grouping val="clustered"/>
        <c:ser>
          <c:idx val="0"/>
          <c:order val="0"/>
          <c:tx>
            <c:strRef>
              <c:f>Sayfa1!$B$1</c:f>
              <c:strCache>
                <c:ptCount val="1"/>
                <c:pt idx="0">
                  <c:v>2012</c:v>
                </c:pt>
              </c:strCache>
            </c:strRef>
          </c:tx>
          <c:cat>
            <c:strRef>
              <c:f>Sayfa1!$A$2:$A$3</c:f>
              <c:strCache>
                <c:ptCount val="2"/>
                <c:pt idx="0">
                  <c:v>20-24  Male Unemployment</c:v>
                </c:pt>
                <c:pt idx="1">
                  <c:v>20-24 Female Unemployment</c:v>
                </c:pt>
              </c:strCache>
            </c:strRef>
          </c:cat>
          <c:val>
            <c:numRef>
              <c:f>Sayfa1!$B$2:$B$3</c:f>
              <c:numCache>
                <c:formatCode>0.00%</c:formatCode>
                <c:ptCount val="2"/>
                <c:pt idx="0">
                  <c:v>0.222</c:v>
                </c:pt>
                <c:pt idx="1">
                  <c:v>0.17100000000000001</c:v>
                </c:pt>
              </c:numCache>
            </c:numRef>
          </c:val>
        </c:ser>
        <c:axId val="113214592"/>
        <c:axId val="113216128"/>
      </c:barChart>
      <c:catAx>
        <c:axId val="113214592"/>
        <c:scaling>
          <c:orientation val="minMax"/>
        </c:scaling>
        <c:axPos val="b"/>
        <c:tickLblPos val="nextTo"/>
        <c:crossAx val="113216128"/>
        <c:crosses val="autoZero"/>
        <c:auto val="1"/>
        <c:lblAlgn val="ctr"/>
        <c:lblOffset val="100"/>
      </c:catAx>
      <c:valAx>
        <c:axId val="113216128"/>
        <c:scaling>
          <c:orientation val="minMax"/>
        </c:scaling>
        <c:axPos val="l"/>
        <c:majorGridlines/>
        <c:numFmt formatCode="0.00%" sourceLinked="1"/>
        <c:tickLblPos val="nextTo"/>
        <c:crossAx val="113214592"/>
        <c:crosses val="autoZero"/>
        <c:crossBetween val="between"/>
      </c:valAx>
    </c:plotArea>
    <c:legend>
      <c:legendPos val="r"/>
      <c:layout/>
    </c:legend>
    <c:plotVisOnly val="1"/>
    <c:dispBlanksAs val="gap"/>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tr-TR"/>
  <c:style val="32"/>
  <c:chart>
    <c:view3D>
      <c:rAngAx val="1"/>
    </c:view3D>
    <c:plotArea>
      <c:layout/>
      <c:bar3DChart>
        <c:barDir val="col"/>
        <c:grouping val="stacked"/>
        <c:ser>
          <c:idx val="0"/>
          <c:order val="0"/>
          <c:tx>
            <c:strRef>
              <c:f>Sayfa1!$B$1</c:f>
              <c:strCache>
                <c:ptCount val="1"/>
                <c:pt idx="0">
                  <c:v>Low Risk</c:v>
                </c:pt>
              </c:strCache>
            </c:strRef>
          </c:tx>
          <c:cat>
            <c:strRef>
              <c:f>Sayfa1!$A$2</c:f>
              <c:strCache>
                <c:ptCount val="1"/>
                <c:pt idx="0">
                  <c:v>51 Risks</c:v>
                </c:pt>
              </c:strCache>
            </c:strRef>
          </c:cat>
          <c:val>
            <c:numRef>
              <c:f>Sayfa1!$B$2</c:f>
              <c:numCache>
                <c:formatCode>General</c:formatCode>
                <c:ptCount val="1"/>
                <c:pt idx="0">
                  <c:v>5</c:v>
                </c:pt>
              </c:numCache>
            </c:numRef>
          </c:val>
        </c:ser>
        <c:ser>
          <c:idx val="1"/>
          <c:order val="1"/>
          <c:tx>
            <c:strRef>
              <c:f>Sayfa1!$C$1</c:f>
              <c:strCache>
                <c:ptCount val="1"/>
                <c:pt idx="0">
                  <c:v>Medium Risk</c:v>
                </c:pt>
              </c:strCache>
            </c:strRef>
          </c:tx>
          <c:cat>
            <c:strRef>
              <c:f>Sayfa1!$A$2</c:f>
              <c:strCache>
                <c:ptCount val="1"/>
                <c:pt idx="0">
                  <c:v>51 Risks</c:v>
                </c:pt>
              </c:strCache>
            </c:strRef>
          </c:cat>
          <c:val>
            <c:numRef>
              <c:f>Sayfa1!$C$2</c:f>
              <c:numCache>
                <c:formatCode>General</c:formatCode>
                <c:ptCount val="1"/>
                <c:pt idx="0">
                  <c:v>20</c:v>
                </c:pt>
              </c:numCache>
            </c:numRef>
          </c:val>
        </c:ser>
        <c:ser>
          <c:idx val="2"/>
          <c:order val="2"/>
          <c:tx>
            <c:strRef>
              <c:f>Sayfa1!$D$1</c:f>
              <c:strCache>
                <c:ptCount val="1"/>
                <c:pt idx="0">
                  <c:v>High Risk</c:v>
                </c:pt>
              </c:strCache>
            </c:strRef>
          </c:tx>
          <c:cat>
            <c:strRef>
              <c:f>Sayfa1!$A$2</c:f>
              <c:strCache>
                <c:ptCount val="1"/>
                <c:pt idx="0">
                  <c:v>51 Risks</c:v>
                </c:pt>
              </c:strCache>
            </c:strRef>
          </c:cat>
          <c:val>
            <c:numRef>
              <c:f>Sayfa1!$D$2</c:f>
              <c:numCache>
                <c:formatCode>General</c:formatCode>
                <c:ptCount val="1"/>
                <c:pt idx="0">
                  <c:v>26</c:v>
                </c:pt>
              </c:numCache>
            </c:numRef>
          </c:val>
        </c:ser>
        <c:dLbls/>
        <c:shape val="cone"/>
        <c:axId val="121078912"/>
        <c:axId val="141037952"/>
        <c:axId val="0"/>
      </c:bar3DChart>
      <c:catAx>
        <c:axId val="121078912"/>
        <c:scaling>
          <c:orientation val="minMax"/>
        </c:scaling>
        <c:axPos val="b"/>
        <c:tickLblPos val="nextTo"/>
        <c:crossAx val="141037952"/>
        <c:crosses val="autoZero"/>
        <c:auto val="1"/>
        <c:lblAlgn val="ctr"/>
        <c:lblOffset val="100"/>
      </c:catAx>
      <c:valAx>
        <c:axId val="141037952"/>
        <c:scaling>
          <c:orientation val="minMax"/>
        </c:scaling>
        <c:axPos val="l"/>
        <c:majorGridlines/>
        <c:numFmt formatCode="General" sourceLinked="1"/>
        <c:tickLblPos val="nextTo"/>
        <c:crossAx val="121078912"/>
        <c:crosses val="autoZero"/>
        <c:crossBetween val="between"/>
      </c:valAx>
    </c:plotArea>
    <c:legend>
      <c:legendPos val="r"/>
      <c:layout/>
    </c:legend>
    <c:plotVisOnly val="1"/>
    <c:dispBlanksAs val="gap"/>
  </c:chart>
  <c:txPr>
    <a:bodyPr/>
    <a:lstStyle/>
    <a:p>
      <a:pPr>
        <a:defRPr sz="1800"/>
      </a:pPr>
      <a:endParaRPr lang="tr-TR"/>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D4E25E-360C-4861-A935-ED371CD2CEC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C64F4406-4E53-487D-8C1C-F9AFB5B859FC}">
      <dgm:prSet/>
      <dgm:spPr/>
      <dgm:t>
        <a:bodyPr/>
        <a:lstStyle/>
        <a:p>
          <a:pPr rtl="0"/>
          <a:r>
            <a:rPr lang="en-US" dirty="0" smtClean="0"/>
            <a:t>5 </a:t>
          </a:r>
          <a:r>
            <a:rPr lang="tr-TR" dirty="0" smtClean="0"/>
            <a:t>CHAPTERS</a:t>
          </a:r>
          <a:endParaRPr lang="tr-TR" dirty="0"/>
        </a:p>
      </dgm:t>
    </dgm:pt>
    <dgm:pt modelId="{642C7575-4464-41F8-9D17-12DEFB38641E}" type="parTrans" cxnId="{95769539-678D-41FC-8F36-2559E452DF94}">
      <dgm:prSet/>
      <dgm:spPr/>
      <dgm:t>
        <a:bodyPr/>
        <a:lstStyle/>
        <a:p>
          <a:endParaRPr lang="en-US"/>
        </a:p>
      </dgm:t>
    </dgm:pt>
    <dgm:pt modelId="{3862212D-953B-4F36-802A-9DFE1913077F}" type="sibTrans" cxnId="{95769539-678D-41FC-8F36-2559E452DF94}">
      <dgm:prSet/>
      <dgm:spPr/>
      <dgm:t>
        <a:bodyPr/>
        <a:lstStyle/>
        <a:p>
          <a:endParaRPr lang="en-US"/>
        </a:p>
      </dgm:t>
    </dgm:pt>
    <dgm:pt modelId="{99AD46A5-01AA-41F8-ACD7-1785A34564CD}">
      <dgm:prSet/>
      <dgm:spPr/>
      <dgm:t>
        <a:bodyPr/>
        <a:lstStyle/>
        <a:p>
          <a:pPr rtl="0"/>
          <a:r>
            <a:rPr lang="en-GB" dirty="0" smtClean="0"/>
            <a:t>IDENTIFICATION AND INTRODUCTIO</a:t>
          </a:r>
          <a:r>
            <a:rPr lang="tr-TR" dirty="0" smtClean="0"/>
            <a:t>N</a:t>
          </a:r>
          <a:endParaRPr lang="tr-TR" dirty="0"/>
        </a:p>
      </dgm:t>
    </dgm:pt>
    <dgm:pt modelId="{FAF1C516-2E8F-4BF3-9FCC-D9FC45E1DC65}" type="parTrans" cxnId="{10A95254-446D-4180-A07E-D9FF93002A35}">
      <dgm:prSet/>
      <dgm:spPr/>
      <dgm:t>
        <a:bodyPr/>
        <a:lstStyle/>
        <a:p>
          <a:endParaRPr lang="en-US"/>
        </a:p>
      </dgm:t>
    </dgm:pt>
    <dgm:pt modelId="{822399AE-3DDA-4015-A8F7-646B3A96E4F5}" type="sibTrans" cxnId="{10A95254-446D-4180-A07E-D9FF93002A35}">
      <dgm:prSet/>
      <dgm:spPr/>
      <dgm:t>
        <a:bodyPr/>
        <a:lstStyle/>
        <a:p>
          <a:endParaRPr lang="en-US"/>
        </a:p>
      </dgm:t>
    </dgm:pt>
    <dgm:pt modelId="{FB7EBC1C-C07E-4680-91F3-AA6B356B65D7}">
      <dgm:prSet/>
      <dgm:spPr/>
      <dgm:t>
        <a:bodyPr/>
        <a:lstStyle/>
        <a:p>
          <a:pPr rtl="0"/>
          <a:r>
            <a:rPr lang="en-GB" dirty="0" smtClean="0"/>
            <a:t>QUALITY AND EFFECTIVENESS OF IMPLEMENTATION</a:t>
          </a:r>
          <a:endParaRPr lang="tr-TR" dirty="0"/>
        </a:p>
      </dgm:t>
    </dgm:pt>
    <dgm:pt modelId="{2B4550A2-BFFD-4CA3-B179-298F186FB976}" type="parTrans" cxnId="{8BCC8B76-2E33-4C86-AF82-358F7CBA2307}">
      <dgm:prSet/>
      <dgm:spPr/>
      <dgm:t>
        <a:bodyPr/>
        <a:lstStyle/>
        <a:p>
          <a:endParaRPr lang="en-US"/>
        </a:p>
      </dgm:t>
    </dgm:pt>
    <dgm:pt modelId="{91489970-476E-4EC1-8987-BB2FF2C69B34}" type="sibTrans" cxnId="{8BCC8B76-2E33-4C86-AF82-358F7CBA2307}">
      <dgm:prSet/>
      <dgm:spPr/>
      <dgm:t>
        <a:bodyPr/>
        <a:lstStyle/>
        <a:p>
          <a:endParaRPr lang="en-US"/>
        </a:p>
      </dgm:t>
    </dgm:pt>
    <dgm:pt modelId="{C3D15A6F-2BE7-420A-9848-D51D7B239442}">
      <dgm:prSet/>
      <dgm:spPr/>
      <dgm:t>
        <a:bodyPr/>
        <a:lstStyle/>
        <a:p>
          <a:pPr rtl="0"/>
          <a:r>
            <a:rPr lang="en-GB" dirty="0" smtClean="0"/>
            <a:t>INFORMATION AND PUBLICITY</a:t>
          </a:r>
          <a:endParaRPr lang="tr-TR" dirty="0"/>
        </a:p>
      </dgm:t>
    </dgm:pt>
    <dgm:pt modelId="{593EBFE0-440A-4C12-A222-8391E02A8E69}" type="parTrans" cxnId="{5A0E4696-6FA5-4F3C-8339-EE6DC5FE9B9D}">
      <dgm:prSet/>
      <dgm:spPr/>
      <dgm:t>
        <a:bodyPr/>
        <a:lstStyle/>
        <a:p>
          <a:endParaRPr lang="en-US"/>
        </a:p>
      </dgm:t>
    </dgm:pt>
    <dgm:pt modelId="{B8996EB3-5496-48E2-B973-217D7644C963}" type="sibTrans" cxnId="{5A0E4696-6FA5-4F3C-8339-EE6DC5FE9B9D}">
      <dgm:prSet/>
      <dgm:spPr/>
      <dgm:t>
        <a:bodyPr/>
        <a:lstStyle/>
        <a:p>
          <a:endParaRPr lang="en-US"/>
        </a:p>
      </dgm:t>
    </dgm:pt>
    <dgm:pt modelId="{56EB34A9-C780-4A38-8322-7213A688B011}">
      <dgm:prSet/>
      <dgm:spPr/>
      <dgm:t>
        <a:bodyPr/>
        <a:lstStyle/>
        <a:p>
          <a:pPr rtl="0"/>
          <a:r>
            <a:rPr lang="en-GB" dirty="0" smtClean="0"/>
            <a:t>IMPLEMENTATION OF HORIZONTAL ISSUES</a:t>
          </a:r>
          <a:endParaRPr lang="tr-TR" dirty="0"/>
        </a:p>
      </dgm:t>
    </dgm:pt>
    <dgm:pt modelId="{1E84832B-AD38-48D2-8A47-941B631E8EB4}" type="parTrans" cxnId="{977D66D3-A2F1-4978-9E23-F905B876AB66}">
      <dgm:prSet/>
      <dgm:spPr/>
      <dgm:t>
        <a:bodyPr/>
        <a:lstStyle/>
        <a:p>
          <a:endParaRPr lang="en-US"/>
        </a:p>
      </dgm:t>
    </dgm:pt>
    <dgm:pt modelId="{BFB8A512-EF3A-484F-86EC-306553AD4940}" type="sibTrans" cxnId="{977D66D3-A2F1-4978-9E23-F905B876AB66}">
      <dgm:prSet/>
      <dgm:spPr/>
      <dgm:t>
        <a:bodyPr/>
        <a:lstStyle/>
        <a:p>
          <a:endParaRPr lang="en-US"/>
        </a:p>
      </dgm:t>
    </dgm:pt>
    <dgm:pt modelId="{CD748F51-7A57-47E5-9A65-1E97651E2FB5}">
      <dgm:prSet/>
      <dgm:spPr/>
      <dgm:t>
        <a:bodyPr/>
        <a:lstStyle/>
        <a:p>
          <a:pPr rtl="0"/>
          <a:r>
            <a:rPr lang="en-GB" dirty="0" smtClean="0"/>
            <a:t>OVERVIEW OF THE IMPLEMENTATION OF THE OPERATIONAL PROGRAMME</a:t>
          </a:r>
          <a:endParaRPr lang="tr-TR" dirty="0"/>
        </a:p>
      </dgm:t>
    </dgm:pt>
    <dgm:pt modelId="{1988A68D-24BD-47B2-AC89-38D45BE296A8}" type="parTrans" cxnId="{F6A7279E-EC16-4058-B3F8-5957A24C3638}">
      <dgm:prSet/>
      <dgm:spPr/>
      <dgm:t>
        <a:bodyPr/>
        <a:lstStyle/>
        <a:p>
          <a:endParaRPr lang="tr-TR"/>
        </a:p>
      </dgm:t>
    </dgm:pt>
    <dgm:pt modelId="{C93E946C-E1C1-4D27-AA1C-98B689659DBB}" type="sibTrans" cxnId="{F6A7279E-EC16-4058-B3F8-5957A24C3638}">
      <dgm:prSet/>
      <dgm:spPr/>
      <dgm:t>
        <a:bodyPr/>
        <a:lstStyle/>
        <a:p>
          <a:endParaRPr lang="tr-TR"/>
        </a:p>
      </dgm:t>
    </dgm:pt>
    <dgm:pt modelId="{B0052F19-331F-47F7-907F-7669129EBB47}" type="pres">
      <dgm:prSet presAssocID="{F0D4E25E-360C-4861-A935-ED371CD2CECD}" presName="Name0" presStyleCnt="0">
        <dgm:presLayoutVars>
          <dgm:dir/>
          <dgm:animLvl val="lvl"/>
          <dgm:resizeHandles val="exact"/>
        </dgm:presLayoutVars>
      </dgm:prSet>
      <dgm:spPr/>
      <dgm:t>
        <a:bodyPr/>
        <a:lstStyle/>
        <a:p>
          <a:endParaRPr lang="en-US"/>
        </a:p>
      </dgm:t>
    </dgm:pt>
    <dgm:pt modelId="{10491D4D-946A-4E16-AA81-42467213564C}" type="pres">
      <dgm:prSet presAssocID="{C64F4406-4E53-487D-8C1C-F9AFB5B859FC}" presName="linNode" presStyleCnt="0"/>
      <dgm:spPr/>
    </dgm:pt>
    <dgm:pt modelId="{42541967-64A8-4013-915A-4D8134ED7DD6}" type="pres">
      <dgm:prSet presAssocID="{C64F4406-4E53-487D-8C1C-F9AFB5B859FC}" presName="parentText" presStyleLbl="node1" presStyleIdx="0" presStyleCnt="1">
        <dgm:presLayoutVars>
          <dgm:chMax val="1"/>
          <dgm:bulletEnabled val="1"/>
        </dgm:presLayoutVars>
      </dgm:prSet>
      <dgm:spPr/>
      <dgm:t>
        <a:bodyPr/>
        <a:lstStyle/>
        <a:p>
          <a:endParaRPr lang="en-US"/>
        </a:p>
      </dgm:t>
    </dgm:pt>
    <dgm:pt modelId="{A054BEDD-6347-4E01-BC33-E9517CF1D527}" type="pres">
      <dgm:prSet presAssocID="{C64F4406-4E53-487D-8C1C-F9AFB5B859FC}" presName="descendantText" presStyleLbl="alignAccFollowNode1" presStyleIdx="0" presStyleCnt="1">
        <dgm:presLayoutVars>
          <dgm:bulletEnabled val="1"/>
        </dgm:presLayoutVars>
      </dgm:prSet>
      <dgm:spPr/>
      <dgm:t>
        <a:bodyPr/>
        <a:lstStyle/>
        <a:p>
          <a:endParaRPr lang="en-US"/>
        </a:p>
      </dgm:t>
    </dgm:pt>
  </dgm:ptLst>
  <dgm:cxnLst>
    <dgm:cxn modelId="{CF80500B-6471-422A-AFA1-4652DBB62CE6}" type="presOf" srcId="{C64F4406-4E53-487D-8C1C-F9AFB5B859FC}" destId="{42541967-64A8-4013-915A-4D8134ED7DD6}" srcOrd="0" destOrd="0" presId="urn:microsoft.com/office/officeart/2005/8/layout/vList5"/>
    <dgm:cxn modelId="{0C5BD551-B1D7-4028-8B05-4A10A9948E71}" type="presOf" srcId="{CD748F51-7A57-47E5-9A65-1E97651E2FB5}" destId="{A054BEDD-6347-4E01-BC33-E9517CF1D527}" srcOrd="0" destOrd="1" presId="urn:microsoft.com/office/officeart/2005/8/layout/vList5"/>
    <dgm:cxn modelId="{95769539-678D-41FC-8F36-2559E452DF94}" srcId="{F0D4E25E-360C-4861-A935-ED371CD2CECD}" destId="{C64F4406-4E53-487D-8C1C-F9AFB5B859FC}" srcOrd="0" destOrd="0" parTransId="{642C7575-4464-41F8-9D17-12DEFB38641E}" sibTransId="{3862212D-953B-4F36-802A-9DFE1913077F}"/>
    <dgm:cxn modelId="{F6A7279E-EC16-4058-B3F8-5957A24C3638}" srcId="{C64F4406-4E53-487D-8C1C-F9AFB5B859FC}" destId="{CD748F51-7A57-47E5-9A65-1E97651E2FB5}" srcOrd="1" destOrd="0" parTransId="{1988A68D-24BD-47B2-AC89-38D45BE296A8}" sibTransId="{C93E946C-E1C1-4D27-AA1C-98B689659DBB}"/>
    <dgm:cxn modelId="{98B58048-7AA0-4A3B-8BA2-9334EB27C513}" type="presOf" srcId="{FB7EBC1C-C07E-4680-91F3-AA6B356B65D7}" destId="{A054BEDD-6347-4E01-BC33-E9517CF1D527}" srcOrd="0" destOrd="2" presId="urn:microsoft.com/office/officeart/2005/8/layout/vList5"/>
    <dgm:cxn modelId="{10A95254-446D-4180-A07E-D9FF93002A35}" srcId="{C64F4406-4E53-487D-8C1C-F9AFB5B859FC}" destId="{99AD46A5-01AA-41F8-ACD7-1785A34564CD}" srcOrd="0" destOrd="0" parTransId="{FAF1C516-2E8F-4BF3-9FCC-D9FC45E1DC65}" sibTransId="{822399AE-3DDA-4015-A8F7-646B3A96E4F5}"/>
    <dgm:cxn modelId="{8BCC8B76-2E33-4C86-AF82-358F7CBA2307}" srcId="{C64F4406-4E53-487D-8C1C-F9AFB5B859FC}" destId="{FB7EBC1C-C07E-4680-91F3-AA6B356B65D7}" srcOrd="2" destOrd="0" parTransId="{2B4550A2-BFFD-4CA3-B179-298F186FB976}" sibTransId="{91489970-476E-4EC1-8987-BB2FF2C69B34}"/>
    <dgm:cxn modelId="{BDD8BD67-C15E-47BB-806E-480C14B5D7E3}" type="presOf" srcId="{C3D15A6F-2BE7-420A-9848-D51D7B239442}" destId="{A054BEDD-6347-4E01-BC33-E9517CF1D527}" srcOrd="0" destOrd="3" presId="urn:microsoft.com/office/officeart/2005/8/layout/vList5"/>
    <dgm:cxn modelId="{A391D56B-DC99-4125-A6B5-F4EE78145166}" type="presOf" srcId="{56EB34A9-C780-4A38-8322-7213A688B011}" destId="{A054BEDD-6347-4E01-BC33-E9517CF1D527}" srcOrd="0" destOrd="4" presId="urn:microsoft.com/office/officeart/2005/8/layout/vList5"/>
    <dgm:cxn modelId="{99F7CB70-7A58-41BC-A8B0-D80BEAF025D5}" type="presOf" srcId="{F0D4E25E-360C-4861-A935-ED371CD2CECD}" destId="{B0052F19-331F-47F7-907F-7669129EBB47}" srcOrd="0" destOrd="0" presId="urn:microsoft.com/office/officeart/2005/8/layout/vList5"/>
    <dgm:cxn modelId="{977D66D3-A2F1-4978-9E23-F905B876AB66}" srcId="{C64F4406-4E53-487D-8C1C-F9AFB5B859FC}" destId="{56EB34A9-C780-4A38-8322-7213A688B011}" srcOrd="4" destOrd="0" parTransId="{1E84832B-AD38-48D2-8A47-941B631E8EB4}" sibTransId="{BFB8A512-EF3A-484F-86EC-306553AD4940}"/>
    <dgm:cxn modelId="{DDC45BC8-B4F0-4621-A683-E10BDE5C7054}" type="presOf" srcId="{99AD46A5-01AA-41F8-ACD7-1785A34564CD}" destId="{A054BEDD-6347-4E01-BC33-E9517CF1D527}" srcOrd="0" destOrd="0" presId="urn:microsoft.com/office/officeart/2005/8/layout/vList5"/>
    <dgm:cxn modelId="{5A0E4696-6FA5-4F3C-8339-EE6DC5FE9B9D}" srcId="{C64F4406-4E53-487D-8C1C-F9AFB5B859FC}" destId="{C3D15A6F-2BE7-420A-9848-D51D7B239442}" srcOrd="3" destOrd="0" parTransId="{593EBFE0-440A-4C12-A222-8391E02A8E69}" sibTransId="{B8996EB3-5496-48E2-B973-217D7644C963}"/>
    <dgm:cxn modelId="{DF8FE7EF-DF52-4C7B-B2A0-814623A4E4DB}" type="presParOf" srcId="{B0052F19-331F-47F7-907F-7669129EBB47}" destId="{10491D4D-946A-4E16-AA81-42467213564C}" srcOrd="0" destOrd="0" presId="urn:microsoft.com/office/officeart/2005/8/layout/vList5"/>
    <dgm:cxn modelId="{F1DD6D3D-D1DE-47A3-BE3F-6CF8E74AF1FE}" type="presParOf" srcId="{10491D4D-946A-4E16-AA81-42467213564C}" destId="{42541967-64A8-4013-915A-4D8134ED7DD6}" srcOrd="0" destOrd="0" presId="urn:microsoft.com/office/officeart/2005/8/layout/vList5"/>
    <dgm:cxn modelId="{9DFF4E9F-2360-466B-AA0F-94A47703D544}" type="presParOf" srcId="{10491D4D-946A-4E16-AA81-42467213564C}" destId="{A054BEDD-6347-4E01-BC33-E9517CF1D527}"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208F4A1-D090-4E15-9CE0-6CB82A1108FB}" type="doc">
      <dgm:prSet loTypeId="urn:microsoft.com/office/officeart/2005/8/layout/bList2#1" loCatId="list" qsTypeId="urn:microsoft.com/office/officeart/2005/8/quickstyle/simple1" qsCatId="simple" csTypeId="urn:microsoft.com/office/officeart/2005/8/colors/accent1_2" csCatId="accent1" phldr="1"/>
      <dgm:spPr/>
      <dgm:t>
        <a:bodyPr/>
        <a:lstStyle/>
        <a:p>
          <a:endParaRPr lang="en-US"/>
        </a:p>
      </dgm:t>
    </dgm:pt>
    <dgm:pt modelId="{2C159BA5-BBAF-4FD0-B59A-56EE691A6CDB}" type="pres">
      <dgm:prSet presAssocID="{4208F4A1-D090-4E15-9CE0-6CB82A1108FB}" presName="diagram" presStyleCnt="0">
        <dgm:presLayoutVars>
          <dgm:dir/>
          <dgm:animLvl val="lvl"/>
          <dgm:resizeHandles val="exact"/>
        </dgm:presLayoutVars>
      </dgm:prSet>
      <dgm:spPr/>
      <dgm:t>
        <a:bodyPr/>
        <a:lstStyle/>
        <a:p>
          <a:endParaRPr lang="en-US"/>
        </a:p>
      </dgm:t>
    </dgm:pt>
  </dgm:ptLst>
  <dgm:cxnLst>
    <dgm:cxn modelId="{4DAF9151-3021-4CE3-87E4-C409F09A6331}" type="presOf" srcId="{4208F4A1-D090-4E15-9CE0-6CB82A1108FB}" destId="{2C159BA5-BBAF-4FD0-B59A-56EE691A6CDB}" srcOrd="0" destOrd="0" presId="urn:microsoft.com/office/officeart/2005/8/layout/bList2#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208F4A1-D090-4E15-9CE0-6CB82A1108FB}" type="doc">
      <dgm:prSet loTypeId="urn:microsoft.com/office/officeart/2005/8/layout/bList2#1" loCatId="list" qsTypeId="urn:microsoft.com/office/officeart/2005/8/quickstyle/simple1" qsCatId="simple" csTypeId="urn:microsoft.com/office/officeart/2005/8/colors/accent1_2" csCatId="accent1" phldr="1"/>
      <dgm:spPr/>
      <dgm:t>
        <a:bodyPr/>
        <a:lstStyle/>
        <a:p>
          <a:endParaRPr lang="en-US"/>
        </a:p>
      </dgm:t>
    </dgm:pt>
    <dgm:pt modelId="{2C159BA5-BBAF-4FD0-B59A-56EE691A6CDB}" type="pres">
      <dgm:prSet presAssocID="{4208F4A1-D090-4E15-9CE0-6CB82A1108FB}" presName="diagram" presStyleCnt="0">
        <dgm:presLayoutVars>
          <dgm:dir/>
          <dgm:animLvl val="lvl"/>
          <dgm:resizeHandles val="exact"/>
        </dgm:presLayoutVars>
      </dgm:prSet>
      <dgm:spPr/>
      <dgm:t>
        <a:bodyPr/>
        <a:lstStyle/>
        <a:p>
          <a:endParaRPr lang="en-US"/>
        </a:p>
      </dgm:t>
    </dgm:pt>
  </dgm:ptLst>
  <dgm:cxnLst>
    <dgm:cxn modelId="{AD82A62F-45FB-4EDC-9D59-64E8CC359BDE}" type="presOf" srcId="{4208F4A1-D090-4E15-9CE0-6CB82A1108FB}" destId="{2C159BA5-BBAF-4FD0-B59A-56EE691A6CDB}" srcOrd="0" destOrd="0" presId="urn:microsoft.com/office/officeart/2005/8/layout/bList2#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B1229F0-458C-4253-9D87-23AF66851F2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867E559F-BB4F-42AB-B507-4E719F66B529}">
      <dgm:prSet phldrT="[Metin]"/>
      <dgm:spPr/>
      <dgm:t>
        <a:bodyPr/>
        <a:lstStyle/>
        <a:p>
          <a:r>
            <a:rPr lang="tr-TR" dirty="0" err="1" smtClean="0"/>
            <a:t>Complementarity</a:t>
          </a:r>
          <a:r>
            <a:rPr lang="tr-TR" dirty="0" smtClean="0"/>
            <a:t> </a:t>
          </a:r>
          <a:r>
            <a:rPr lang="tr-TR" dirty="0" err="1" smtClean="0"/>
            <a:t>with</a:t>
          </a:r>
          <a:r>
            <a:rPr lang="tr-TR" dirty="0" smtClean="0"/>
            <a:t> </a:t>
          </a:r>
          <a:r>
            <a:rPr lang="tr-TR" dirty="0" err="1" smtClean="0"/>
            <a:t>Other</a:t>
          </a:r>
          <a:r>
            <a:rPr lang="tr-TR" dirty="0" smtClean="0"/>
            <a:t> Instruments</a:t>
          </a:r>
          <a:endParaRPr lang="en-US" dirty="0"/>
        </a:p>
      </dgm:t>
    </dgm:pt>
    <dgm:pt modelId="{67EF5C4A-0620-461B-A9E1-055C36F58503}" type="parTrans" cxnId="{56907BB2-F125-42AC-A964-F80AB51C4E3A}">
      <dgm:prSet/>
      <dgm:spPr/>
      <dgm:t>
        <a:bodyPr/>
        <a:lstStyle/>
        <a:p>
          <a:endParaRPr lang="en-US"/>
        </a:p>
      </dgm:t>
    </dgm:pt>
    <dgm:pt modelId="{A28E2411-7F67-4CD6-B16B-39E588EA1515}" type="sibTrans" cxnId="{56907BB2-F125-42AC-A964-F80AB51C4E3A}">
      <dgm:prSet/>
      <dgm:spPr/>
      <dgm:t>
        <a:bodyPr/>
        <a:lstStyle/>
        <a:p>
          <a:endParaRPr lang="en-US"/>
        </a:p>
      </dgm:t>
    </dgm:pt>
    <dgm:pt modelId="{57AF4C29-7C01-4561-B4FF-FB621F5E6CCD}">
      <dgm:prSet phldrT="[Metin]" custT="1"/>
      <dgm:spPr/>
      <dgm:t>
        <a:bodyPr/>
        <a:lstStyle/>
        <a:p>
          <a:pPr algn="just"/>
          <a:r>
            <a:rPr lang="en-GB" sz="1400" dirty="0" smtClean="0"/>
            <a:t>MoLSS is also a member of the Monitoring Committees for Regional Competitiveness, Environment, Transport and Rural Development OPs. </a:t>
          </a:r>
          <a:endParaRPr lang="en-US" sz="1400" dirty="0"/>
        </a:p>
      </dgm:t>
    </dgm:pt>
    <dgm:pt modelId="{B102FEF9-41FB-4D13-9438-0366B4D65E94}" type="parTrans" cxnId="{BA8981A3-1C94-4437-985F-81392141D028}">
      <dgm:prSet/>
      <dgm:spPr/>
      <dgm:t>
        <a:bodyPr/>
        <a:lstStyle/>
        <a:p>
          <a:endParaRPr lang="en-US"/>
        </a:p>
      </dgm:t>
    </dgm:pt>
    <dgm:pt modelId="{FDF4EED7-7246-4D07-9EF7-0F808838A63C}" type="sibTrans" cxnId="{BA8981A3-1C94-4437-985F-81392141D028}">
      <dgm:prSet/>
      <dgm:spPr/>
      <dgm:t>
        <a:bodyPr/>
        <a:lstStyle/>
        <a:p>
          <a:endParaRPr lang="en-US"/>
        </a:p>
      </dgm:t>
    </dgm:pt>
    <dgm:pt modelId="{1F105AD2-0402-4F33-8FB6-4C38DBB1371F}">
      <dgm:prSet phldrT="[Metin]"/>
      <dgm:spPr/>
      <dgm:t>
        <a:bodyPr/>
        <a:lstStyle/>
        <a:p>
          <a:r>
            <a:rPr lang="tr-TR" dirty="0" err="1" smtClean="0"/>
            <a:t>Monitoring</a:t>
          </a:r>
          <a:r>
            <a:rPr lang="tr-TR" dirty="0" smtClean="0"/>
            <a:t> </a:t>
          </a:r>
          <a:r>
            <a:rPr lang="tr-TR" dirty="0" err="1" smtClean="0"/>
            <a:t>Teams</a:t>
          </a:r>
          <a:r>
            <a:rPr lang="tr-TR" dirty="0" smtClean="0"/>
            <a:t> – </a:t>
          </a:r>
          <a:r>
            <a:rPr lang="tr-TR" dirty="0" err="1" smtClean="0"/>
            <a:t>Change</a:t>
          </a:r>
          <a:r>
            <a:rPr lang="tr-TR" dirty="0" smtClean="0"/>
            <a:t> of </a:t>
          </a:r>
          <a:r>
            <a:rPr lang="tr-TR" dirty="0" err="1" smtClean="0"/>
            <a:t>Structure</a:t>
          </a:r>
          <a:endParaRPr lang="en-US" dirty="0"/>
        </a:p>
      </dgm:t>
    </dgm:pt>
    <dgm:pt modelId="{E8B08E98-3E76-4915-B5D6-F31FC3C8B963}" type="parTrans" cxnId="{EA518B0C-224A-44BE-842D-83D7FF0A68E5}">
      <dgm:prSet/>
      <dgm:spPr/>
      <dgm:t>
        <a:bodyPr/>
        <a:lstStyle/>
        <a:p>
          <a:endParaRPr lang="en-US"/>
        </a:p>
      </dgm:t>
    </dgm:pt>
    <dgm:pt modelId="{0B819F4C-F929-4CF1-89F2-130E2773BA2A}" type="sibTrans" cxnId="{EA518B0C-224A-44BE-842D-83D7FF0A68E5}">
      <dgm:prSet/>
      <dgm:spPr/>
      <dgm:t>
        <a:bodyPr/>
        <a:lstStyle/>
        <a:p>
          <a:endParaRPr lang="en-US"/>
        </a:p>
      </dgm:t>
    </dgm:pt>
    <dgm:pt modelId="{4A51B0CC-8A95-4DD4-8E07-0440352F6753}">
      <dgm:prSet phldrT="[Metin]" custT="1"/>
      <dgm:spPr/>
      <dgm:t>
        <a:bodyPr/>
        <a:lstStyle/>
        <a:p>
          <a:pPr algn="just"/>
          <a:r>
            <a:rPr lang="en-GB" sz="1400" dirty="0" smtClean="0"/>
            <a:t>In order to produce a more effective and reliable monitoring system, it was planned to recruit monitoring experts in place of CGMTs and RGMTTs. The tasks of these experts would mainly consist of desk study and field visits for the upcoming grant projects.</a:t>
          </a:r>
          <a:endParaRPr lang="en-US" sz="1400" dirty="0"/>
        </a:p>
      </dgm:t>
    </dgm:pt>
    <dgm:pt modelId="{EEF89CE4-3711-4146-9E95-C1A911E1A8C9}" type="parTrans" cxnId="{3E7BAEFF-DAE3-433A-99F2-D8A4764A2872}">
      <dgm:prSet/>
      <dgm:spPr/>
      <dgm:t>
        <a:bodyPr/>
        <a:lstStyle/>
        <a:p>
          <a:endParaRPr lang="en-US"/>
        </a:p>
      </dgm:t>
    </dgm:pt>
    <dgm:pt modelId="{6F07A07D-88D2-4BCA-B35D-C952869E2C40}" type="sibTrans" cxnId="{3E7BAEFF-DAE3-433A-99F2-D8A4764A2872}">
      <dgm:prSet/>
      <dgm:spPr/>
      <dgm:t>
        <a:bodyPr/>
        <a:lstStyle/>
        <a:p>
          <a:endParaRPr lang="en-US"/>
        </a:p>
      </dgm:t>
    </dgm:pt>
    <dgm:pt modelId="{DF7F415E-E2F5-4428-8707-CB713D5B2656}">
      <dgm:prSet phldrT="[Metin]" custT="1"/>
      <dgm:spPr/>
      <dgm:t>
        <a:bodyPr/>
        <a:lstStyle/>
        <a:p>
          <a:pPr algn="just"/>
          <a:r>
            <a:rPr lang="tr-TR" sz="1400" dirty="0" err="1" smtClean="0"/>
            <a:t>All</a:t>
          </a:r>
          <a:r>
            <a:rPr lang="tr-TR" sz="1400" dirty="0" smtClean="0"/>
            <a:t> </a:t>
          </a:r>
          <a:r>
            <a:rPr lang="tr-TR" sz="1400" dirty="0" err="1" smtClean="0"/>
            <a:t>relevant</a:t>
          </a:r>
          <a:r>
            <a:rPr lang="tr-TR" sz="1400" dirty="0" smtClean="0"/>
            <a:t> </a:t>
          </a:r>
          <a:r>
            <a:rPr lang="tr-TR" sz="1400" dirty="0" err="1" smtClean="0"/>
            <a:t>instutitions</a:t>
          </a:r>
          <a:r>
            <a:rPr lang="tr-TR" sz="1400" dirty="0" smtClean="0"/>
            <a:t> </a:t>
          </a:r>
          <a:r>
            <a:rPr lang="tr-TR" sz="1400" dirty="0" err="1" smtClean="0"/>
            <a:t>have</a:t>
          </a:r>
          <a:r>
            <a:rPr lang="tr-TR" sz="1400" dirty="0" smtClean="0"/>
            <a:t> </a:t>
          </a:r>
          <a:r>
            <a:rPr lang="tr-TR" sz="1400" dirty="0" err="1" smtClean="0"/>
            <a:t>been</a:t>
          </a:r>
          <a:r>
            <a:rPr lang="tr-TR" sz="1400" dirty="0" smtClean="0"/>
            <a:t> </a:t>
          </a:r>
          <a:r>
            <a:rPr lang="tr-TR" sz="1400" dirty="0" err="1" smtClean="0"/>
            <a:t>included</a:t>
          </a:r>
          <a:r>
            <a:rPr lang="tr-TR" sz="1400" dirty="0" smtClean="0"/>
            <a:t> </a:t>
          </a:r>
          <a:r>
            <a:rPr lang="en-GB" sz="1400" dirty="0" smtClean="0"/>
            <a:t>HRD OP revision process </a:t>
          </a:r>
          <a:r>
            <a:rPr lang="en-US" sz="1400" dirty="0" smtClean="0"/>
            <a:t> </a:t>
          </a:r>
          <a:endParaRPr lang="en-US" sz="1400" dirty="0"/>
        </a:p>
      </dgm:t>
    </dgm:pt>
    <dgm:pt modelId="{AA4F3578-7AF3-46FF-91F3-3E1695C4B7F9}" type="parTrans" cxnId="{2CF1A012-9877-4E13-B369-07370112A9D8}">
      <dgm:prSet/>
      <dgm:spPr/>
      <dgm:t>
        <a:bodyPr/>
        <a:lstStyle/>
        <a:p>
          <a:endParaRPr lang="tr-TR"/>
        </a:p>
      </dgm:t>
    </dgm:pt>
    <dgm:pt modelId="{2A87CC32-82CF-4D57-974C-CD5268633B57}" type="sibTrans" cxnId="{2CF1A012-9877-4E13-B369-07370112A9D8}">
      <dgm:prSet/>
      <dgm:spPr/>
      <dgm:t>
        <a:bodyPr/>
        <a:lstStyle/>
        <a:p>
          <a:endParaRPr lang="tr-TR"/>
        </a:p>
      </dgm:t>
    </dgm:pt>
    <dgm:pt modelId="{F9BA7244-2EDD-4219-8970-5CD6BF7E1844}">
      <dgm:prSet phldrT="[Metin]" custT="1"/>
      <dgm:spPr/>
      <dgm:t>
        <a:bodyPr/>
        <a:lstStyle/>
        <a:p>
          <a:pPr algn="just"/>
          <a:r>
            <a:rPr lang="en-GB" sz="1400" dirty="0" smtClean="0"/>
            <a:t>Integrated Monitoring Information System (IMIS)</a:t>
          </a:r>
          <a:r>
            <a:rPr lang="tr-TR" sz="1400" dirty="0" smtClean="0"/>
            <a:t>, </a:t>
          </a:r>
          <a:r>
            <a:rPr lang="en-US" sz="1400" dirty="0" smtClean="0"/>
            <a:t>established under coordination of the Strategic Coordinator</a:t>
          </a:r>
          <a:r>
            <a:rPr lang="tr-TR" sz="1400" dirty="0" smtClean="0"/>
            <a:t>,</a:t>
          </a:r>
          <a:r>
            <a:rPr lang="en-US" sz="1400" dirty="0" smtClean="0"/>
            <a:t> has been operational for all Ops</a:t>
          </a:r>
          <a:r>
            <a:rPr lang="tr-TR" sz="1400" dirty="0" smtClean="0"/>
            <a:t>.</a:t>
          </a:r>
          <a:endParaRPr lang="en-US" sz="1400" dirty="0"/>
        </a:p>
      </dgm:t>
    </dgm:pt>
    <dgm:pt modelId="{89B7095A-80AC-4A52-BCC6-9662DB82CD34}" type="parTrans" cxnId="{843BDFE5-1188-4DC8-8D3C-4E190510F9E2}">
      <dgm:prSet/>
      <dgm:spPr/>
      <dgm:t>
        <a:bodyPr/>
        <a:lstStyle/>
        <a:p>
          <a:endParaRPr lang="tr-TR"/>
        </a:p>
      </dgm:t>
    </dgm:pt>
    <dgm:pt modelId="{7D003322-FDE2-4589-B9D9-A94889312304}" type="sibTrans" cxnId="{843BDFE5-1188-4DC8-8D3C-4E190510F9E2}">
      <dgm:prSet/>
      <dgm:spPr/>
      <dgm:t>
        <a:bodyPr/>
        <a:lstStyle/>
        <a:p>
          <a:endParaRPr lang="tr-TR"/>
        </a:p>
      </dgm:t>
    </dgm:pt>
    <dgm:pt modelId="{3A0B6A57-3A75-41DB-8EB9-02F8562494A7}">
      <dgm:prSet phldrT="[Metin]" custT="1"/>
      <dgm:spPr/>
      <dgm:t>
        <a:bodyPr/>
        <a:lstStyle/>
        <a:p>
          <a:pPr algn="just"/>
          <a:r>
            <a:rPr lang="tr-TR" sz="1400" dirty="0" err="1" smtClean="0"/>
            <a:t>Methodology</a:t>
          </a:r>
          <a:r>
            <a:rPr lang="tr-TR" sz="1400" dirty="0" smtClean="0"/>
            <a:t> of Project </a:t>
          </a:r>
          <a:r>
            <a:rPr lang="tr-TR" sz="1400" dirty="0" err="1" smtClean="0"/>
            <a:t>Pipeline</a:t>
          </a:r>
          <a:r>
            <a:rPr lang="tr-TR" sz="1400" dirty="0" smtClean="0"/>
            <a:t> Activity </a:t>
          </a:r>
          <a:r>
            <a:rPr lang="tr-TR" sz="1400" dirty="0" err="1" smtClean="0"/>
            <a:t>were</a:t>
          </a:r>
          <a:r>
            <a:rPr lang="tr-TR" sz="1400" dirty="0" smtClean="0"/>
            <a:t> </a:t>
          </a:r>
          <a:r>
            <a:rPr lang="tr-TR" sz="1400" dirty="0" err="1" smtClean="0"/>
            <a:t>supported</a:t>
          </a:r>
          <a:r>
            <a:rPr lang="tr-TR" sz="1400" dirty="0" smtClean="0"/>
            <a:t> </a:t>
          </a:r>
          <a:r>
            <a:rPr lang="tr-TR" sz="1400" dirty="0" err="1" smtClean="0"/>
            <a:t>with</a:t>
          </a:r>
          <a:r>
            <a:rPr lang="tr-TR" sz="1400" dirty="0" smtClean="0"/>
            <a:t> </a:t>
          </a:r>
          <a:r>
            <a:rPr lang="tr-TR" sz="1400" dirty="0" err="1" smtClean="0"/>
            <a:t>complementarity</a:t>
          </a:r>
          <a:r>
            <a:rPr lang="tr-TR" sz="1400" dirty="0" smtClean="0"/>
            <a:t> </a:t>
          </a:r>
          <a:r>
            <a:rPr lang="tr-TR" sz="1400" dirty="0" err="1" smtClean="0"/>
            <a:t>approach</a:t>
          </a:r>
          <a:r>
            <a:rPr lang="tr-TR" sz="1400" dirty="0" smtClean="0"/>
            <a:t> </a:t>
          </a:r>
          <a:endParaRPr lang="en-US" sz="1400" dirty="0"/>
        </a:p>
      </dgm:t>
    </dgm:pt>
    <dgm:pt modelId="{AE79B387-A40B-4019-BFB7-27A8BFF1FB75}" type="parTrans" cxnId="{31312538-5D54-474F-AA61-CAD8BAC32572}">
      <dgm:prSet/>
      <dgm:spPr/>
      <dgm:t>
        <a:bodyPr/>
        <a:lstStyle/>
        <a:p>
          <a:endParaRPr lang="tr-TR"/>
        </a:p>
      </dgm:t>
    </dgm:pt>
    <dgm:pt modelId="{2D19500B-A501-46E1-9A7F-4076E6B11902}" type="sibTrans" cxnId="{31312538-5D54-474F-AA61-CAD8BAC32572}">
      <dgm:prSet/>
      <dgm:spPr/>
      <dgm:t>
        <a:bodyPr/>
        <a:lstStyle/>
        <a:p>
          <a:endParaRPr lang="tr-TR"/>
        </a:p>
      </dgm:t>
    </dgm:pt>
    <dgm:pt modelId="{D61EF6E5-17B2-4081-BE0E-186D83B50CEB}" type="pres">
      <dgm:prSet presAssocID="{BB1229F0-458C-4253-9D87-23AF66851F27}" presName="Name0" presStyleCnt="0">
        <dgm:presLayoutVars>
          <dgm:dir/>
          <dgm:animLvl val="lvl"/>
          <dgm:resizeHandles val="exact"/>
        </dgm:presLayoutVars>
      </dgm:prSet>
      <dgm:spPr/>
      <dgm:t>
        <a:bodyPr/>
        <a:lstStyle/>
        <a:p>
          <a:endParaRPr lang="tr-TR"/>
        </a:p>
      </dgm:t>
    </dgm:pt>
    <dgm:pt modelId="{11E7B840-FCB3-4FFF-9D7F-60CEE38BFFB3}" type="pres">
      <dgm:prSet presAssocID="{867E559F-BB4F-42AB-B507-4E719F66B529}" presName="linNode" presStyleCnt="0"/>
      <dgm:spPr/>
    </dgm:pt>
    <dgm:pt modelId="{F79F8C5D-62B9-4918-B868-A62F1D16AABD}" type="pres">
      <dgm:prSet presAssocID="{867E559F-BB4F-42AB-B507-4E719F66B529}" presName="parentText" presStyleLbl="node1" presStyleIdx="0" presStyleCnt="2" custScaleX="60620">
        <dgm:presLayoutVars>
          <dgm:chMax val="1"/>
          <dgm:bulletEnabled val="1"/>
        </dgm:presLayoutVars>
      </dgm:prSet>
      <dgm:spPr/>
      <dgm:t>
        <a:bodyPr/>
        <a:lstStyle/>
        <a:p>
          <a:endParaRPr lang="en-US"/>
        </a:p>
      </dgm:t>
    </dgm:pt>
    <dgm:pt modelId="{E35B97A2-42A1-49DC-9407-B1478657F57D}" type="pres">
      <dgm:prSet presAssocID="{867E559F-BB4F-42AB-B507-4E719F66B529}" presName="descendantText" presStyleLbl="alignAccFollowNode1" presStyleIdx="0" presStyleCnt="2" custScaleX="131696">
        <dgm:presLayoutVars>
          <dgm:bulletEnabled val="1"/>
        </dgm:presLayoutVars>
      </dgm:prSet>
      <dgm:spPr/>
      <dgm:t>
        <a:bodyPr/>
        <a:lstStyle/>
        <a:p>
          <a:endParaRPr lang="en-US"/>
        </a:p>
      </dgm:t>
    </dgm:pt>
    <dgm:pt modelId="{19631FB3-389D-4612-A083-522EE04C18D9}" type="pres">
      <dgm:prSet presAssocID="{A28E2411-7F67-4CD6-B16B-39E588EA1515}" presName="sp" presStyleCnt="0"/>
      <dgm:spPr/>
    </dgm:pt>
    <dgm:pt modelId="{E13C2F77-5A5B-4C99-9BF1-56F9E01CFBD3}" type="pres">
      <dgm:prSet presAssocID="{1F105AD2-0402-4F33-8FB6-4C38DBB1371F}" presName="linNode" presStyleCnt="0"/>
      <dgm:spPr/>
    </dgm:pt>
    <dgm:pt modelId="{EE80C6B2-F799-4FD8-9EF6-F3E2E99ED742}" type="pres">
      <dgm:prSet presAssocID="{1F105AD2-0402-4F33-8FB6-4C38DBB1371F}" presName="parentText" presStyleLbl="node1" presStyleIdx="1" presStyleCnt="2" custScaleX="57482">
        <dgm:presLayoutVars>
          <dgm:chMax val="1"/>
          <dgm:bulletEnabled val="1"/>
        </dgm:presLayoutVars>
      </dgm:prSet>
      <dgm:spPr/>
      <dgm:t>
        <a:bodyPr/>
        <a:lstStyle/>
        <a:p>
          <a:endParaRPr lang="en-US"/>
        </a:p>
      </dgm:t>
    </dgm:pt>
    <dgm:pt modelId="{72CCE190-D913-4AD4-80A7-DC96243899FE}" type="pres">
      <dgm:prSet presAssocID="{1F105AD2-0402-4F33-8FB6-4C38DBB1371F}" presName="descendantText" presStyleLbl="alignAccFollowNode1" presStyleIdx="1" presStyleCnt="2" custScaleX="123915">
        <dgm:presLayoutVars>
          <dgm:bulletEnabled val="1"/>
        </dgm:presLayoutVars>
      </dgm:prSet>
      <dgm:spPr/>
      <dgm:t>
        <a:bodyPr/>
        <a:lstStyle/>
        <a:p>
          <a:endParaRPr lang="en-US"/>
        </a:p>
      </dgm:t>
    </dgm:pt>
  </dgm:ptLst>
  <dgm:cxnLst>
    <dgm:cxn modelId="{31312538-5D54-474F-AA61-CAD8BAC32572}" srcId="{867E559F-BB4F-42AB-B507-4E719F66B529}" destId="{3A0B6A57-3A75-41DB-8EB9-02F8562494A7}" srcOrd="3" destOrd="0" parTransId="{AE79B387-A40B-4019-BFB7-27A8BFF1FB75}" sibTransId="{2D19500B-A501-46E1-9A7F-4076E6B11902}"/>
    <dgm:cxn modelId="{EA518B0C-224A-44BE-842D-83D7FF0A68E5}" srcId="{BB1229F0-458C-4253-9D87-23AF66851F27}" destId="{1F105AD2-0402-4F33-8FB6-4C38DBB1371F}" srcOrd="1" destOrd="0" parTransId="{E8B08E98-3E76-4915-B5D6-F31FC3C8B963}" sibTransId="{0B819F4C-F929-4CF1-89F2-130E2773BA2A}"/>
    <dgm:cxn modelId="{56907BB2-F125-42AC-A964-F80AB51C4E3A}" srcId="{BB1229F0-458C-4253-9D87-23AF66851F27}" destId="{867E559F-BB4F-42AB-B507-4E719F66B529}" srcOrd="0" destOrd="0" parTransId="{67EF5C4A-0620-461B-A9E1-055C36F58503}" sibTransId="{A28E2411-7F67-4CD6-B16B-39E588EA1515}"/>
    <dgm:cxn modelId="{302D7DD4-D80E-43B8-98ED-6956675251F0}" type="presOf" srcId="{1F105AD2-0402-4F33-8FB6-4C38DBB1371F}" destId="{EE80C6B2-F799-4FD8-9EF6-F3E2E99ED742}" srcOrd="0" destOrd="0" presId="urn:microsoft.com/office/officeart/2005/8/layout/vList5"/>
    <dgm:cxn modelId="{BA8981A3-1C94-4437-985F-81392141D028}" srcId="{867E559F-BB4F-42AB-B507-4E719F66B529}" destId="{57AF4C29-7C01-4561-B4FF-FB621F5E6CCD}" srcOrd="0" destOrd="0" parTransId="{B102FEF9-41FB-4D13-9438-0366B4D65E94}" sibTransId="{FDF4EED7-7246-4D07-9EF7-0F808838A63C}"/>
    <dgm:cxn modelId="{07696051-8B80-4DE2-AA70-2561297016FA}" type="presOf" srcId="{F9BA7244-2EDD-4219-8970-5CD6BF7E1844}" destId="{E35B97A2-42A1-49DC-9407-B1478657F57D}" srcOrd="0" destOrd="1" presId="urn:microsoft.com/office/officeart/2005/8/layout/vList5"/>
    <dgm:cxn modelId="{2178F579-91EA-45C9-AFD0-DD0FFA4CBA87}" type="presOf" srcId="{867E559F-BB4F-42AB-B507-4E719F66B529}" destId="{F79F8C5D-62B9-4918-B868-A62F1D16AABD}" srcOrd="0" destOrd="0" presId="urn:microsoft.com/office/officeart/2005/8/layout/vList5"/>
    <dgm:cxn modelId="{3BCA89FE-9917-4331-AB9A-35EA2716FA62}" type="presOf" srcId="{3A0B6A57-3A75-41DB-8EB9-02F8562494A7}" destId="{E35B97A2-42A1-49DC-9407-B1478657F57D}" srcOrd="0" destOrd="3" presId="urn:microsoft.com/office/officeart/2005/8/layout/vList5"/>
    <dgm:cxn modelId="{843BDFE5-1188-4DC8-8D3C-4E190510F9E2}" srcId="{867E559F-BB4F-42AB-B507-4E719F66B529}" destId="{F9BA7244-2EDD-4219-8970-5CD6BF7E1844}" srcOrd="1" destOrd="0" parTransId="{89B7095A-80AC-4A52-BCC6-9662DB82CD34}" sibTransId="{7D003322-FDE2-4589-B9D9-A94889312304}"/>
    <dgm:cxn modelId="{519C8642-6061-42E5-A02D-01688459AD5B}" type="presOf" srcId="{57AF4C29-7C01-4561-B4FF-FB621F5E6CCD}" destId="{E35B97A2-42A1-49DC-9407-B1478657F57D}" srcOrd="0" destOrd="0" presId="urn:microsoft.com/office/officeart/2005/8/layout/vList5"/>
    <dgm:cxn modelId="{2CF1A012-9877-4E13-B369-07370112A9D8}" srcId="{867E559F-BB4F-42AB-B507-4E719F66B529}" destId="{DF7F415E-E2F5-4428-8707-CB713D5B2656}" srcOrd="2" destOrd="0" parTransId="{AA4F3578-7AF3-46FF-91F3-3E1695C4B7F9}" sibTransId="{2A87CC32-82CF-4D57-974C-CD5268633B57}"/>
    <dgm:cxn modelId="{3C9DFC98-9BD9-410D-9EC2-DF079B101285}" type="presOf" srcId="{4A51B0CC-8A95-4DD4-8E07-0440352F6753}" destId="{72CCE190-D913-4AD4-80A7-DC96243899FE}" srcOrd="0" destOrd="0" presId="urn:microsoft.com/office/officeart/2005/8/layout/vList5"/>
    <dgm:cxn modelId="{5FCC1975-5015-4E25-A61C-FCB8B7BEB0CA}" type="presOf" srcId="{DF7F415E-E2F5-4428-8707-CB713D5B2656}" destId="{E35B97A2-42A1-49DC-9407-B1478657F57D}" srcOrd="0" destOrd="2" presId="urn:microsoft.com/office/officeart/2005/8/layout/vList5"/>
    <dgm:cxn modelId="{38C7DFF7-E3E4-452A-B255-661053265B79}" type="presOf" srcId="{BB1229F0-458C-4253-9D87-23AF66851F27}" destId="{D61EF6E5-17B2-4081-BE0E-186D83B50CEB}" srcOrd="0" destOrd="0" presId="urn:microsoft.com/office/officeart/2005/8/layout/vList5"/>
    <dgm:cxn modelId="{3E7BAEFF-DAE3-433A-99F2-D8A4764A2872}" srcId="{1F105AD2-0402-4F33-8FB6-4C38DBB1371F}" destId="{4A51B0CC-8A95-4DD4-8E07-0440352F6753}" srcOrd="0" destOrd="0" parTransId="{EEF89CE4-3711-4146-9E95-C1A911E1A8C9}" sibTransId="{6F07A07D-88D2-4BCA-B35D-C952869E2C40}"/>
    <dgm:cxn modelId="{CB540729-A142-4C7C-9BBD-99EEDBF6528A}" type="presParOf" srcId="{D61EF6E5-17B2-4081-BE0E-186D83B50CEB}" destId="{11E7B840-FCB3-4FFF-9D7F-60CEE38BFFB3}" srcOrd="0" destOrd="0" presId="urn:microsoft.com/office/officeart/2005/8/layout/vList5"/>
    <dgm:cxn modelId="{036F9510-465A-496C-8008-1BF3AEF8BE63}" type="presParOf" srcId="{11E7B840-FCB3-4FFF-9D7F-60CEE38BFFB3}" destId="{F79F8C5D-62B9-4918-B868-A62F1D16AABD}" srcOrd="0" destOrd="0" presId="urn:microsoft.com/office/officeart/2005/8/layout/vList5"/>
    <dgm:cxn modelId="{21373C1D-C39F-4E49-8DE3-128CBAB9D668}" type="presParOf" srcId="{11E7B840-FCB3-4FFF-9D7F-60CEE38BFFB3}" destId="{E35B97A2-42A1-49DC-9407-B1478657F57D}" srcOrd="1" destOrd="0" presId="urn:microsoft.com/office/officeart/2005/8/layout/vList5"/>
    <dgm:cxn modelId="{72BC5D65-13E3-4DF9-AD22-F6910784CDEC}" type="presParOf" srcId="{D61EF6E5-17B2-4081-BE0E-186D83B50CEB}" destId="{19631FB3-389D-4612-A083-522EE04C18D9}" srcOrd="1" destOrd="0" presId="urn:microsoft.com/office/officeart/2005/8/layout/vList5"/>
    <dgm:cxn modelId="{0ECA4DF9-4B6F-42E0-B855-9839499E2AA9}" type="presParOf" srcId="{D61EF6E5-17B2-4081-BE0E-186D83B50CEB}" destId="{E13C2F77-5A5B-4C99-9BF1-56F9E01CFBD3}" srcOrd="2" destOrd="0" presId="urn:microsoft.com/office/officeart/2005/8/layout/vList5"/>
    <dgm:cxn modelId="{7F06DAD7-5742-47B3-A4B6-BFED6DE1767F}" type="presParOf" srcId="{E13C2F77-5A5B-4C99-9BF1-56F9E01CFBD3}" destId="{EE80C6B2-F799-4FD8-9EF6-F3E2E99ED742}" srcOrd="0" destOrd="0" presId="urn:microsoft.com/office/officeart/2005/8/layout/vList5"/>
    <dgm:cxn modelId="{C4689432-797C-4E8C-85FB-0A9A681C3AF4}" type="presParOf" srcId="{E13C2F77-5A5B-4C99-9BF1-56F9E01CFBD3}" destId="{72CCE190-D913-4AD4-80A7-DC96243899FE}"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11E7691-996A-42A4-B0C4-FF767B7EB2A4}"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49316215-D5BA-4E8F-BC2E-3EB703FD5D00}">
      <dgm:prSet/>
      <dgm:spPr/>
      <dgm:t>
        <a:bodyPr/>
        <a:lstStyle/>
        <a:p>
          <a:pPr rtl="0"/>
          <a:r>
            <a:rPr lang="en-GB" b="1" smtClean="0"/>
            <a:t>Equal opportunities for men and women</a:t>
          </a:r>
          <a:endParaRPr lang="tr-TR"/>
        </a:p>
      </dgm:t>
    </dgm:pt>
    <dgm:pt modelId="{40FC85AC-F4C3-435F-ABBA-E94CF58F6058}" type="parTrans" cxnId="{59EA1214-C2F8-4BDD-AC6A-D25E1EC06197}">
      <dgm:prSet/>
      <dgm:spPr/>
      <dgm:t>
        <a:bodyPr/>
        <a:lstStyle/>
        <a:p>
          <a:endParaRPr lang="en-US"/>
        </a:p>
      </dgm:t>
    </dgm:pt>
    <dgm:pt modelId="{DB39DE63-A84B-4E7E-B05F-4B40635355D6}" type="sibTrans" cxnId="{59EA1214-C2F8-4BDD-AC6A-D25E1EC06197}">
      <dgm:prSet/>
      <dgm:spPr/>
      <dgm:t>
        <a:bodyPr/>
        <a:lstStyle/>
        <a:p>
          <a:endParaRPr lang="en-US"/>
        </a:p>
      </dgm:t>
    </dgm:pt>
    <dgm:pt modelId="{73D4024B-9683-4E29-AF8A-AEEB689AED54}">
      <dgm:prSet/>
      <dgm:spPr/>
      <dgm:t>
        <a:bodyPr/>
        <a:lstStyle/>
        <a:p>
          <a:pPr rtl="0"/>
          <a:r>
            <a:rPr lang="en-GB" b="1" dirty="0" smtClean="0"/>
            <a:t>Sustainable development and environmental protection</a:t>
          </a:r>
          <a:endParaRPr lang="tr-TR" dirty="0"/>
        </a:p>
      </dgm:t>
    </dgm:pt>
    <dgm:pt modelId="{08C33636-93A0-417E-B47A-3772A76F851A}" type="parTrans" cxnId="{B197042D-5473-4BD2-A5EE-5945A018B9ED}">
      <dgm:prSet/>
      <dgm:spPr/>
      <dgm:t>
        <a:bodyPr/>
        <a:lstStyle/>
        <a:p>
          <a:endParaRPr lang="en-US"/>
        </a:p>
      </dgm:t>
    </dgm:pt>
    <dgm:pt modelId="{70DF44F8-1518-4EF9-B80E-69B774B43D24}" type="sibTrans" cxnId="{B197042D-5473-4BD2-A5EE-5945A018B9ED}">
      <dgm:prSet/>
      <dgm:spPr/>
      <dgm:t>
        <a:bodyPr/>
        <a:lstStyle/>
        <a:p>
          <a:endParaRPr lang="en-US"/>
        </a:p>
      </dgm:t>
    </dgm:pt>
    <dgm:pt modelId="{2CF13B38-D2E9-4DA4-844E-6B367CDB0536}">
      <dgm:prSet/>
      <dgm:spPr/>
      <dgm:t>
        <a:bodyPr/>
        <a:lstStyle/>
        <a:p>
          <a:pPr rtl="0"/>
          <a:r>
            <a:rPr lang="en-GB" b="1" smtClean="0"/>
            <a:t>Participation of civil society</a:t>
          </a:r>
          <a:endParaRPr lang="tr-TR"/>
        </a:p>
      </dgm:t>
    </dgm:pt>
    <dgm:pt modelId="{A9B82EEC-9A22-472A-A79A-732551269883}" type="parTrans" cxnId="{32E553F2-14F1-4CD4-A721-C91443232E9C}">
      <dgm:prSet/>
      <dgm:spPr/>
      <dgm:t>
        <a:bodyPr/>
        <a:lstStyle/>
        <a:p>
          <a:endParaRPr lang="en-US"/>
        </a:p>
      </dgm:t>
    </dgm:pt>
    <dgm:pt modelId="{5AD241AD-3D80-4E34-A310-AC77237A341E}" type="sibTrans" cxnId="{32E553F2-14F1-4CD4-A721-C91443232E9C}">
      <dgm:prSet/>
      <dgm:spPr/>
      <dgm:t>
        <a:bodyPr/>
        <a:lstStyle/>
        <a:p>
          <a:endParaRPr lang="en-US"/>
        </a:p>
      </dgm:t>
    </dgm:pt>
    <dgm:pt modelId="{2A74895D-BC9C-4D44-B2AA-6F34E807B645}">
      <dgm:prSet/>
      <dgm:spPr/>
      <dgm:t>
        <a:bodyPr/>
        <a:lstStyle/>
        <a:p>
          <a:pPr rtl="0"/>
          <a:r>
            <a:rPr lang="en-GB" b="1" smtClean="0"/>
            <a:t>Geographic, sectoral and thematic concentration</a:t>
          </a:r>
          <a:endParaRPr lang="tr-TR"/>
        </a:p>
      </dgm:t>
    </dgm:pt>
    <dgm:pt modelId="{6B76F325-A14A-433D-92BE-8BFF48439A79}" type="parTrans" cxnId="{07CFE6A4-72E5-4F7B-8709-7C300EA182ED}">
      <dgm:prSet/>
      <dgm:spPr/>
      <dgm:t>
        <a:bodyPr/>
        <a:lstStyle/>
        <a:p>
          <a:endParaRPr lang="en-US"/>
        </a:p>
      </dgm:t>
    </dgm:pt>
    <dgm:pt modelId="{6DF5883E-1219-4930-8D64-C170782BA9DE}" type="sibTrans" cxnId="{07CFE6A4-72E5-4F7B-8709-7C300EA182ED}">
      <dgm:prSet/>
      <dgm:spPr/>
      <dgm:t>
        <a:bodyPr/>
        <a:lstStyle/>
        <a:p>
          <a:endParaRPr lang="en-US"/>
        </a:p>
      </dgm:t>
    </dgm:pt>
    <dgm:pt modelId="{7C488C65-87A6-4A83-86AD-96AE82B65077}">
      <dgm:prSet/>
      <dgm:spPr/>
      <dgm:t>
        <a:bodyPr/>
        <a:lstStyle/>
        <a:p>
          <a:pPr rtl="0"/>
          <a:r>
            <a:rPr lang="en-GB" b="1" smtClean="0"/>
            <a:t>Concerns of disadvantaged persons</a:t>
          </a:r>
          <a:endParaRPr lang="tr-TR"/>
        </a:p>
      </dgm:t>
    </dgm:pt>
    <dgm:pt modelId="{8C4AF785-78B8-4F99-8504-BB5AAB3405BB}" type="parTrans" cxnId="{142C1D0C-BC5D-445A-8C3E-F4AB9336243B}">
      <dgm:prSet/>
      <dgm:spPr/>
      <dgm:t>
        <a:bodyPr/>
        <a:lstStyle/>
        <a:p>
          <a:endParaRPr lang="en-US"/>
        </a:p>
      </dgm:t>
    </dgm:pt>
    <dgm:pt modelId="{DF854D1A-FA82-401F-BBFF-4E72CDF59A40}" type="sibTrans" cxnId="{142C1D0C-BC5D-445A-8C3E-F4AB9336243B}">
      <dgm:prSet/>
      <dgm:spPr/>
      <dgm:t>
        <a:bodyPr/>
        <a:lstStyle/>
        <a:p>
          <a:endParaRPr lang="en-US"/>
        </a:p>
      </dgm:t>
    </dgm:pt>
    <dgm:pt modelId="{1C4BEE1D-CE87-4A03-A671-28AD106BBE9D}">
      <dgm:prSet/>
      <dgm:spPr/>
      <dgm:t>
        <a:bodyPr/>
        <a:lstStyle/>
        <a:p>
          <a:pPr rtl="0"/>
          <a:r>
            <a:rPr lang="en-GB" b="1" smtClean="0"/>
            <a:t>Good governance</a:t>
          </a:r>
          <a:endParaRPr lang="tr-TR"/>
        </a:p>
      </dgm:t>
    </dgm:pt>
    <dgm:pt modelId="{B3E8566E-3879-4E6E-921D-B5CF9FC78847}" type="parTrans" cxnId="{64C070D5-752D-43AD-AADB-A38A7F929185}">
      <dgm:prSet/>
      <dgm:spPr/>
      <dgm:t>
        <a:bodyPr/>
        <a:lstStyle/>
        <a:p>
          <a:endParaRPr lang="en-US"/>
        </a:p>
      </dgm:t>
    </dgm:pt>
    <dgm:pt modelId="{474EB4F9-7377-454C-87B2-0868A14A5DB9}" type="sibTrans" cxnId="{64C070D5-752D-43AD-AADB-A38A7F929185}">
      <dgm:prSet/>
      <dgm:spPr/>
      <dgm:t>
        <a:bodyPr/>
        <a:lstStyle/>
        <a:p>
          <a:endParaRPr lang="en-US"/>
        </a:p>
      </dgm:t>
    </dgm:pt>
    <dgm:pt modelId="{CF5A574A-310C-4875-B8BD-5DF44F7FE94E}">
      <dgm:prSet/>
      <dgm:spPr/>
      <dgm:t>
        <a:bodyPr/>
        <a:lstStyle/>
        <a:p>
          <a:pPr rtl="0"/>
          <a:r>
            <a:rPr lang="en-GB" b="1" smtClean="0"/>
            <a:t>Stakeholder Participation</a:t>
          </a:r>
          <a:endParaRPr lang="tr-TR"/>
        </a:p>
      </dgm:t>
    </dgm:pt>
    <dgm:pt modelId="{E58C5F33-3123-44D4-B321-E65D4B0DF3EA}" type="parTrans" cxnId="{EB0C991A-5F6C-4D77-933F-9B4744415C42}">
      <dgm:prSet/>
      <dgm:spPr/>
      <dgm:t>
        <a:bodyPr/>
        <a:lstStyle/>
        <a:p>
          <a:endParaRPr lang="en-US"/>
        </a:p>
      </dgm:t>
    </dgm:pt>
    <dgm:pt modelId="{BDE94ED3-2BDD-44EB-BCFB-2FA0ED483BA8}" type="sibTrans" cxnId="{EB0C991A-5F6C-4D77-933F-9B4744415C42}">
      <dgm:prSet/>
      <dgm:spPr/>
      <dgm:t>
        <a:bodyPr/>
        <a:lstStyle/>
        <a:p>
          <a:endParaRPr lang="en-US"/>
        </a:p>
      </dgm:t>
    </dgm:pt>
    <dgm:pt modelId="{57295D47-B62D-446D-83BA-E7C496DFA3E1}" type="pres">
      <dgm:prSet presAssocID="{611E7691-996A-42A4-B0C4-FF767B7EB2A4}" presName="linear" presStyleCnt="0">
        <dgm:presLayoutVars>
          <dgm:animLvl val="lvl"/>
          <dgm:resizeHandles val="exact"/>
        </dgm:presLayoutVars>
      </dgm:prSet>
      <dgm:spPr/>
      <dgm:t>
        <a:bodyPr/>
        <a:lstStyle/>
        <a:p>
          <a:endParaRPr lang="tr-TR"/>
        </a:p>
      </dgm:t>
    </dgm:pt>
    <dgm:pt modelId="{2DDCC2BA-3133-47C7-A67A-240A93587D69}" type="pres">
      <dgm:prSet presAssocID="{49316215-D5BA-4E8F-BC2E-3EB703FD5D00}" presName="parentText" presStyleLbl="node1" presStyleIdx="0" presStyleCnt="7">
        <dgm:presLayoutVars>
          <dgm:chMax val="0"/>
          <dgm:bulletEnabled val="1"/>
        </dgm:presLayoutVars>
      </dgm:prSet>
      <dgm:spPr/>
      <dgm:t>
        <a:bodyPr/>
        <a:lstStyle/>
        <a:p>
          <a:endParaRPr lang="tr-TR"/>
        </a:p>
      </dgm:t>
    </dgm:pt>
    <dgm:pt modelId="{D71E3ECF-9EA5-451B-9A1C-46DB4B433163}" type="pres">
      <dgm:prSet presAssocID="{DB39DE63-A84B-4E7E-B05F-4B40635355D6}" presName="spacer" presStyleCnt="0"/>
      <dgm:spPr/>
    </dgm:pt>
    <dgm:pt modelId="{E14813CD-5585-4886-BAA7-2FA31E789F07}" type="pres">
      <dgm:prSet presAssocID="{73D4024B-9683-4E29-AF8A-AEEB689AED54}" presName="parentText" presStyleLbl="node1" presStyleIdx="1" presStyleCnt="7">
        <dgm:presLayoutVars>
          <dgm:chMax val="0"/>
          <dgm:bulletEnabled val="1"/>
        </dgm:presLayoutVars>
      </dgm:prSet>
      <dgm:spPr/>
      <dgm:t>
        <a:bodyPr/>
        <a:lstStyle/>
        <a:p>
          <a:endParaRPr lang="tr-TR"/>
        </a:p>
      </dgm:t>
    </dgm:pt>
    <dgm:pt modelId="{DFCCAB54-8B06-4555-85B4-4B6148A4A9AF}" type="pres">
      <dgm:prSet presAssocID="{70DF44F8-1518-4EF9-B80E-69B774B43D24}" presName="spacer" presStyleCnt="0"/>
      <dgm:spPr/>
    </dgm:pt>
    <dgm:pt modelId="{0414C624-252E-4406-BA92-AC6EDEA489FE}" type="pres">
      <dgm:prSet presAssocID="{2CF13B38-D2E9-4DA4-844E-6B367CDB0536}" presName="parentText" presStyleLbl="node1" presStyleIdx="2" presStyleCnt="7">
        <dgm:presLayoutVars>
          <dgm:chMax val="0"/>
          <dgm:bulletEnabled val="1"/>
        </dgm:presLayoutVars>
      </dgm:prSet>
      <dgm:spPr/>
      <dgm:t>
        <a:bodyPr/>
        <a:lstStyle/>
        <a:p>
          <a:endParaRPr lang="tr-TR"/>
        </a:p>
      </dgm:t>
    </dgm:pt>
    <dgm:pt modelId="{0D53A89B-E774-4CAC-B9C9-91CDC5B6E8A6}" type="pres">
      <dgm:prSet presAssocID="{5AD241AD-3D80-4E34-A310-AC77237A341E}" presName="spacer" presStyleCnt="0"/>
      <dgm:spPr/>
    </dgm:pt>
    <dgm:pt modelId="{5276C899-C840-4341-BF81-6A305470E504}" type="pres">
      <dgm:prSet presAssocID="{2A74895D-BC9C-4D44-B2AA-6F34E807B645}" presName="parentText" presStyleLbl="node1" presStyleIdx="3" presStyleCnt="7">
        <dgm:presLayoutVars>
          <dgm:chMax val="0"/>
          <dgm:bulletEnabled val="1"/>
        </dgm:presLayoutVars>
      </dgm:prSet>
      <dgm:spPr/>
      <dgm:t>
        <a:bodyPr/>
        <a:lstStyle/>
        <a:p>
          <a:endParaRPr lang="tr-TR"/>
        </a:p>
      </dgm:t>
    </dgm:pt>
    <dgm:pt modelId="{DA652CBF-21BD-482E-A91E-F723AAB7B3F5}" type="pres">
      <dgm:prSet presAssocID="{6DF5883E-1219-4930-8D64-C170782BA9DE}" presName="spacer" presStyleCnt="0"/>
      <dgm:spPr/>
    </dgm:pt>
    <dgm:pt modelId="{3F132382-A5C7-4124-AB0E-4898126BA139}" type="pres">
      <dgm:prSet presAssocID="{7C488C65-87A6-4A83-86AD-96AE82B65077}" presName="parentText" presStyleLbl="node1" presStyleIdx="4" presStyleCnt="7">
        <dgm:presLayoutVars>
          <dgm:chMax val="0"/>
          <dgm:bulletEnabled val="1"/>
        </dgm:presLayoutVars>
      </dgm:prSet>
      <dgm:spPr/>
      <dgm:t>
        <a:bodyPr/>
        <a:lstStyle/>
        <a:p>
          <a:endParaRPr lang="tr-TR"/>
        </a:p>
      </dgm:t>
    </dgm:pt>
    <dgm:pt modelId="{D13F41C9-9251-4471-A28F-E2AFCEA8B818}" type="pres">
      <dgm:prSet presAssocID="{DF854D1A-FA82-401F-BBFF-4E72CDF59A40}" presName="spacer" presStyleCnt="0"/>
      <dgm:spPr/>
    </dgm:pt>
    <dgm:pt modelId="{075ADF23-5235-4633-9DAB-73ADC9B523AA}" type="pres">
      <dgm:prSet presAssocID="{1C4BEE1D-CE87-4A03-A671-28AD106BBE9D}" presName="parentText" presStyleLbl="node1" presStyleIdx="5" presStyleCnt="7">
        <dgm:presLayoutVars>
          <dgm:chMax val="0"/>
          <dgm:bulletEnabled val="1"/>
        </dgm:presLayoutVars>
      </dgm:prSet>
      <dgm:spPr/>
      <dgm:t>
        <a:bodyPr/>
        <a:lstStyle/>
        <a:p>
          <a:endParaRPr lang="tr-TR"/>
        </a:p>
      </dgm:t>
    </dgm:pt>
    <dgm:pt modelId="{7E77217F-76AB-40A2-8387-16F089639F5D}" type="pres">
      <dgm:prSet presAssocID="{474EB4F9-7377-454C-87B2-0868A14A5DB9}" presName="spacer" presStyleCnt="0"/>
      <dgm:spPr/>
    </dgm:pt>
    <dgm:pt modelId="{EBB7CB2B-328F-47B0-9D39-A7FD509D5CF5}" type="pres">
      <dgm:prSet presAssocID="{CF5A574A-310C-4875-B8BD-5DF44F7FE94E}" presName="parentText" presStyleLbl="node1" presStyleIdx="6" presStyleCnt="7">
        <dgm:presLayoutVars>
          <dgm:chMax val="0"/>
          <dgm:bulletEnabled val="1"/>
        </dgm:presLayoutVars>
      </dgm:prSet>
      <dgm:spPr/>
      <dgm:t>
        <a:bodyPr/>
        <a:lstStyle/>
        <a:p>
          <a:endParaRPr lang="tr-TR"/>
        </a:p>
      </dgm:t>
    </dgm:pt>
  </dgm:ptLst>
  <dgm:cxnLst>
    <dgm:cxn modelId="{32E553F2-14F1-4CD4-A721-C91443232E9C}" srcId="{611E7691-996A-42A4-B0C4-FF767B7EB2A4}" destId="{2CF13B38-D2E9-4DA4-844E-6B367CDB0536}" srcOrd="2" destOrd="0" parTransId="{A9B82EEC-9A22-472A-A79A-732551269883}" sibTransId="{5AD241AD-3D80-4E34-A310-AC77237A341E}"/>
    <dgm:cxn modelId="{40F4224C-7021-49C1-9698-E4D6E050C195}" type="presOf" srcId="{CF5A574A-310C-4875-B8BD-5DF44F7FE94E}" destId="{EBB7CB2B-328F-47B0-9D39-A7FD509D5CF5}" srcOrd="0" destOrd="0" presId="urn:microsoft.com/office/officeart/2005/8/layout/vList2"/>
    <dgm:cxn modelId="{59EA1214-C2F8-4BDD-AC6A-D25E1EC06197}" srcId="{611E7691-996A-42A4-B0C4-FF767B7EB2A4}" destId="{49316215-D5BA-4E8F-BC2E-3EB703FD5D00}" srcOrd="0" destOrd="0" parTransId="{40FC85AC-F4C3-435F-ABBA-E94CF58F6058}" sibTransId="{DB39DE63-A84B-4E7E-B05F-4B40635355D6}"/>
    <dgm:cxn modelId="{56C056BC-5CAA-4D3C-AD87-95598DE26CC4}" type="presOf" srcId="{73D4024B-9683-4E29-AF8A-AEEB689AED54}" destId="{E14813CD-5585-4886-BAA7-2FA31E789F07}" srcOrd="0" destOrd="0" presId="urn:microsoft.com/office/officeart/2005/8/layout/vList2"/>
    <dgm:cxn modelId="{B197042D-5473-4BD2-A5EE-5945A018B9ED}" srcId="{611E7691-996A-42A4-B0C4-FF767B7EB2A4}" destId="{73D4024B-9683-4E29-AF8A-AEEB689AED54}" srcOrd="1" destOrd="0" parTransId="{08C33636-93A0-417E-B47A-3772A76F851A}" sibTransId="{70DF44F8-1518-4EF9-B80E-69B774B43D24}"/>
    <dgm:cxn modelId="{142C1D0C-BC5D-445A-8C3E-F4AB9336243B}" srcId="{611E7691-996A-42A4-B0C4-FF767B7EB2A4}" destId="{7C488C65-87A6-4A83-86AD-96AE82B65077}" srcOrd="4" destOrd="0" parTransId="{8C4AF785-78B8-4F99-8504-BB5AAB3405BB}" sibTransId="{DF854D1A-FA82-401F-BBFF-4E72CDF59A40}"/>
    <dgm:cxn modelId="{66C38614-D3F2-4D38-B997-81796322C68B}" type="presOf" srcId="{7C488C65-87A6-4A83-86AD-96AE82B65077}" destId="{3F132382-A5C7-4124-AB0E-4898126BA139}" srcOrd="0" destOrd="0" presId="urn:microsoft.com/office/officeart/2005/8/layout/vList2"/>
    <dgm:cxn modelId="{07CFE6A4-72E5-4F7B-8709-7C300EA182ED}" srcId="{611E7691-996A-42A4-B0C4-FF767B7EB2A4}" destId="{2A74895D-BC9C-4D44-B2AA-6F34E807B645}" srcOrd="3" destOrd="0" parTransId="{6B76F325-A14A-433D-92BE-8BFF48439A79}" sibTransId="{6DF5883E-1219-4930-8D64-C170782BA9DE}"/>
    <dgm:cxn modelId="{1E5477FC-7A5A-4A4C-A3D5-563C49CFF29D}" type="presOf" srcId="{2CF13B38-D2E9-4DA4-844E-6B367CDB0536}" destId="{0414C624-252E-4406-BA92-AC6EDEA489FE}" srcOrd="0" destOrd="0" presId="urn:microsoft.com/office/officeart/2005/8/layout/vList2"/>
    <dgm:cxn modelId="{DB0E8EBB-E035-4EC9-BF05-5982255AC7D2}" type="presOf" srcId="{611E7691-996A-42A4-B0C4-FF767B7EB2A4}" destId="{57295D47-B62D-446D-83BA-E7C496DFA3E1}" srcOrd="0" destOrd="0" presId="urn:microsoft.com/office/officeart/2005/8/layout/vList2"/>
    <dgm:cxn modelId="{64C070D5-752D-43AD-AADB-A38A7F929185}" srcId="{611E7691-996A-42A4-B0C4-FF767B7EB2A4}" destId="{1C4BEE1D-CE87-4A03-A671-28AD106BBE9D}" srcOrd="5" destOrd="0" parTransId="{B3E8566E-3879-4E6E-921D-B5CF9FC78847}" sibTransId="{474EB4F9-7377-454C-87B2-0868A14A5DB9}"/>
    <dgm:cxn modelId="{8372AA5C-3452-43B8-9C5F-F0DFC9B09D60}" type="presOf" srcId="{1C4BEE1D-CE87-4A03-A671-28AD106BBE9D}" destId="{075ADF23-5235-4633-9DAB-73ADC9B523AA}" srcOrd="0" destOrd="0" presId="urn:microsoft.com/office/officeart/2005/8/layout/vList2"/>
    <dgm:cxn modelId="{549A4239-5ED9-4D10-898F-600FA2C20025}" type="presOf" srcId="{2A74895D-BC9C-4D44-B2AA-6F34E807B645}" destId="{5276C899-C840-4341-BF81-6A305470E504}" srcOrd="0" destOrd="0" presId="urn:microsoft.com/office/officeart/2005/8/layout/vList2"/>
    <dgm:cxn modelId="{83CB8F71-AC87-4AAD-82DE-6B1B7D7FE438}" type="presOf" srcId="{49316215-D5BA-4E8F-BC2E-3EB703FD5D00}" destId="{2DDCC2BA-3133-47C7-A67A-240A93587D69}" srcOrd="0" destOrd="0" presId="urn:microsoft.com/office/officeart/2005/8/layout/vList2"/>
    <dgm:cxn modelId="{EB0C991A-5F6C-4D77-933F-9B4744415C42}" srcId="{611E7691-996A-42A4-B0C4-FF767B7EB2A4}" destId="{CF5A574A-310C-4875-B8BD-5DF44F7FE94E}" srcOrd="6" destOrd="0" parTransId="{E58C5F33-3123-44D4-B321-E65D4B0DF3EA}" sibTransId="{BDE94ED3-2BDD-44EB-BCFB-2FA0ED483BA8}"/>
    <dgm:cxn modelId="{68112229-C2C0-4529-8679-077C9B0F2006}" type="presParOf" srcId="{57295D47-B62D-446D-83BA-E7C496DFA3E1}" destId="{2DDCC2BA-3133-47C7-A67A-240A93587D69}" srcOrd="0" destOrd="0" presId="urn:microsoft.com/office/officeart/2005/8/layout/vList2"/>
    <dgm:cxn modelId="{C5CD7848-FA44-4238-88FF-3305EFBD6F9F}" type="presParOf" srcId="{57295D47-B62D-446D-83BA-E7C496DFA3E1}" destId="{D71E3ECF-9EA5-451B-9A1C-46DB4B433163}" srcOrd="1" destOrd="0" presId="urn:microsoft.com/office/officeart/2005/8/layout/vList2"/>
    <dgm:cxn modelId="{BF35077B-8583-4D0F-8C85-430907F12227}" type="presParOf" srcId="{57295D47-B62D-446D-83BA-E7C496DFA3E1}" destId="{E14813CD-5585-4886-BAA7-2FA31E789F07}" srcOrd="2" destOrd="0" presId="urn:microsoft.com/office/officeart/2005/8/layout/vList2"/>
    <dgm:cxn modelId="{3ADF6AB0-D123-4FEC-96EC-9FE7E375E2F5}" type="presParOf" srcId="{57295D47-B62D-446D-83BA-E7C496DFA3E1}" destId="{DFCCAB54-8B06-4555-85B4-4B6148A4A9AF}" srcOrd="3" destOrd="0" presId="urn:microsoft.com/office/officeart/2005/8/layout/vList2"/>
    <dgm:cxn modelId="{DA695D67-3253-428D-B23B-291750217CCB}" type="presParOf" srcId="{57295D47-B62D-446D-83BA-E7C496DFA3E1}" destId="{0414C624-252E-4406-BA92-AC6EDEA489FE}" srcOrd="4" destOrd="0" presId="urn:microsoft.com/office/officeart/2005/8/layout/vList2"/>
    <dgm:cxn modelId="{4CDFC7D4-165B-4261-90DC-952CC3CE2D79}" type="presParOf" srcId="{57295D47-B62D-446D-83BA-E7C496DFA3E1}" destId="{0D53A89B-E774-4CAC-B9C9-91CDC5B6E8A6}" srcOrd="5" destOrd="0" presId="urn:microsoft.com/office/officeart/2005/8/layout/vList2"/>
    <dgm:cxn modelId="{E8E1153F-E5D2-48ED-969E-8519373A6A76}" type="presParOf" srcId="{57295D47-B62D-446D-83BA-E7C496DFA3E1}" destId="{5276C899-C840-4341-BF81-6A305470E504}" srcOrd="6" destOrd="0" presId="urn:microsoft.com/office/officeart/2005/8/layout/vList2"/>
    <dgm:cxn modelId="{FC1E7F61-79A8-4994-A71E-E7F8A4662A9D}" type="presParOf" srcId="{57295D47-B62D-446D-83BA-E7C496DFA3E1}" destId="{DA652CBF-21BD-482E-A91E-F723AAB7B3F5}" srcOrd="7" destOrd="0" presId="urn:microsoft.com/office/officeart/2005/8/layout/vList2"/>
    <dgm:cxn modelId="{9024FBBA-1023-4E4B-B074-C9A040E0A3BE}" type="presParOf" srcId="{57295D47-B62D-446D-83BA-E7C496DFA3E1}" destId="{3F132382-A5C7-4124-AB0E-4898126BA139}" srcOrd="8" destOrd="0" presId="urn:microsoft.com/office/officeart/2005/8/layout/vList2"/>
    <dgm:cxn modelId="{3AAE7CE6-384D-454A-B0BA-6E43E1906232}" type="presParOf" srcId="{57295D47-B62D-446D-83BA-E7C496DFA3E1}" destId="{D13F41C9-9251-4471-A28F-E2AFCEA8B818}" srcOrd="9" destOrd="0" presId="urn:microsoft.com/office/officeart/2005/8/layout/vList2"/>
    <dgm:cxn modelId="{FB0E6E72-2836-4F99-A4ED-3D1A110E714B}" type="presParOf" srcId="{57295D47-B62D-446D-83BA-E7C496DFA3E1}" destId="{075ADF23-5235-4633-9DAB-73ADC9B523AA}" srcOrd="10" destOrd="0" presId="urn:microsoft.com/office/officeart/2005/8/layout/vList2"/>
    <dgm:cxn modelId="{A661D68B-1518-412E-A1B9-E0E348576069}" type="presParOf" srcId="{57295D47-B62D-446D-83BA-E7C496DFA3E1}" destId="{7E77217F-76AB-40A2-8387-16F089639F5D}" srcOrd="11" destOrd="0" presId="urn:microsoft.com/office/officeart/2005/8/layout/vList2"/>
    <dgm:cxn modelId="{9A6EFDEC-923F-4F06-881F-16B2F5B04EF9}" type="presParOf" srcId="{57295D47-B62D-446D-83BA-E7C496DFA3E1}" destId="{EBB7CB2B-328F-47B0-9D39-A7FD509D5CF5}" srcOrd="12"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4591F93-623A-45E0-A09D-BBF16A28940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9C674C3-DF60-462C-86A7-0BFF9E173BB7}">
      <dgm:prSet/>
      <dgm:spPr/>
      <dgm:t>
        <a:bodyPr/>
        <a:lstStyle/>
        <a:p>
          <a:pPr rtl="0"/>
          <a:r>
            <a:rPr lang="tr-TR" b="1" dirty="0" err="1" smtClean="0"/>
            <a:t>Overall</a:t>
          </a:r>
          <a:r>
            <a:rPr lang="tr-TR" b="1" dirty="0" smtClean="0"/>
            <a:t> </a:t>
          </a:r>
          <a:r>
            <a:rPr lang="tr-TR" b="1" dirty="0" err="1" smtClean="0"/>
            <a:t>Situation</a:t>
          </a:r>
          <a:r>
            <a:rPr lang="tr-TR" b="1" dirty="0" smtClean="0"/>
            <a:t> in </a:t>
          </a:r>
          <a:r>
            <a:rPr lang="tr-TR" b="1" dirty="0" err="1" smtClean="0"/>
            <a:t>Turkey</a:t>
          </a:r>
          <a:endParaRPr lang="tr-TR" dirty="0"/>
        </a:p>
      </dgm:t>
    </dgm:pt>
    <dgm:pt modelId="{46034797-2DBC-4275-AEB2-6A8254E67047}" type="parTrans" cxnId="{FE310F71-571C-483D-A912-54702CC99D12}">
      <dgm:prSet/>
      <dgm:spPr/>
      <dgm:t>
        <a:bodyPr/>
        <a:lstStyle/>
        <a:p>
          <a:endParaRPr lang="en-US"/>
        </a:p>
      </dgm:t>
    </dgm:pt>
    <dgm:pt modelId="{FE43CCAB-11F8-4D03-9C76-DF2ED0690E11}" type="sibTrans" cxnId="{FE310F71-571C-483D-A912-54702CC99D12}">
      <dgm:prSet/>
      <dgm:spPr/>
      <dgm:t>
        <a:bodyPr/>
        <a:lstStyle/>
        <a:p>
          <a:endParaRPr lang="en-US"/>
        </a:p>
      </dgm:t>
    </dgm:pt>
    <dgm:pt modelId="{BB32E1B8-43D2-40EA-886D-0DD7886B8041}">
      <dgm:prSet custT="1"/>
      <dgm:spPr>
        <a:solidFill>
          <a:schemeClr val="accent1">
            <a:lumMod val="75000"/>
          </a:schemeClr>
        </a:solidFill>
      </dgm:spPr>
      <dgm:t>
        <a:bodyPr/>
        <a:lstStyle/>
        <a:p>
          <a:r>
            <a:rPr lang="tr-TR" sz="1200" b="1" dirty="0" smtClean="0"/>
            <a:t>IDENTIFICATION AND INTRODUCTION</a:t>
          </a:r>
          <a:endParaRPr lang="tr-TR" sz="1200" b="1" dirty="0"/>
        </a:p>
      </dgm:t>
    </dgm:pt>
    <dgm:pt modelId="{4D5A981B-2DC8-42EF-B04E-7CD312EBA2B5}" type="parTrans" cxnId="{CC36F231-E35D-41C3-A487-AA2EB04C1094}">
      <dgm:prSet/>
      <dgm:spPr/>
      <dgm:t>
        <a:bodyPr/>
        <a:lstStyle/>
        <a:p>
          <a:endParaRPr lang="tr-TR"/>
        </a:p>
      </dgm:t>
    </dgm:pt>
    <dgm:pt modelId="{83B60F71-F95B-4506-B25A-610A1E2D328A}" type="sibTrans" cxnId="{CC36F231-E35D-41C3-A487-AA2EB04C1094}">
      <dgm:prSet/>
      <dgm:spPr/>
      <dgm:t>
        <a:bodyPr/>
        <a:lstStyle/>
        <a:p>
          <a:endParaRPr lang="tr-TR"/>
        </a:p>
      </dgm:t>
    </dgm:pt>
    <dgm:pt modelId="{6866E3C8-116E-48AD-A4F4-087F4201A504}" type="pres">
      <dgm:prSet presAssocID="{F4591F93-623A-45E0-A09D-BBF16A289401}" presName="linear" presStyleCnt="0">
        <dgm:presLayoutVars>
          <dgm:animLvl val="lvl"/>
          <dgm:resizeHandles val="exact"/>
        </dgm:presLayoutVars>
      </dgm:prSet>
      <dgm:spPr/>
      <dgm:t>
        <a:bodyPr/>
        <a:lstStyle/>
        <a:p>
          <a:endParaRPr lang="en-US"/>
        </a:p>
      </dgm:t>
    </dgm:pt>
    <dgm:pt modelId="{BBED9E03-994F-4D8A-B451-419BDB7FAB4E}" type="pres">
      <dgm:prSet presAssocID="{BB32E1B8-43D2-40EA-886D-0DD7886B8041}" presName="parentText" presStyleLbl="node1" presStyleIdx="0" presStyleCnt="2" custAng="10800000" custFlipVert="1" custScaleY="14968" custLinFactY="-60892" custLinFactNeighborX="1876" custLinFactNeighborY="-100000">
        <dgm:presLayoutVars>
          <dgm:chMax val="0"/>
          <dgm:bulletEnabled val="1"/>
        </dgm:presLayoutVars>
      </dgm:prSet>
      <dgm:spPr/>
      <dgm:t>
        <a:bodyPr/>
        <a:lstStyle/>
        <a:p>
          <a:endParaRPr lang="tr-TR"/>
        </a:p>
      </dgm:t>
    </dgm:pt>
    <dgm:pt modelId="{E1084CA6-8751-4B1D-98C7-27FC5F817D96}" type="pres">
      <dgm:prSet presAssocID="{83B60F71-F95B-4506-B25A-610A1E2D328A}" presName="spacer" presStyleCnt="0"/>
      <dgm:spPr/>
    </dgm:pt>
    <dgm:pt modelId="{265D20FF-F7C4-4299-B589-2DB58C648E71}" type="pres">
      <dgm:prSet presAssocID="{39C674C3-DF60-462C-86A7-0BFF9E173BB7}" presName="parentText" presStyleLbl="node1" presStyleIdx="1" presStyleCnt="2" custScaleY="8499" custLinFactY="-52453" custLinFactNeighborX="126" custLinFactNeighborY="-100000">
        <dgm:presLayoutVars>
          <dgm:chMax val="0"/>
          <dgm:bulletEnabled val="1"/>
        </dgm:presLayoutVars>
      </dgm:prSet>
      <dgm:spPr/>
      <dgm:t>
        <a:bodyPr/>
        <a:lstStyle/>
        <a:p>
          <a:endParaRPr lang="en-US"/>
        </a:p>
      </dgm:t>
    </dgm:pt>
  </dgm:ptLst>
  <dgm:cxnLst>
    <dgm:cxn modelId="{FE310F71-571C-483D-A912-54702CC99D12}" srcId="{F4591F93-623A-45E0-A09D-BBF16A289401}" destId="{39C674C3-DF60-462C-86A7-0BFF9E173BB7}" srcOrd="1" destOrd="0" parTransId="{46034797-2DBC-4275-AEB2-6A8254E67047}" sibTransId="{FE43CCAB-11F8-4D03-9C76-DF2ED0690E11}"/>
    <dgm:cxn modelId="{21EFA4ED-AA40-42CA-BD94-9D5C8AAA1EEC}" type="presOf" srcId="{F4591F93-623A-45E0-A09D-BBF16A289401}" destId="{6866E3C8-116E-48AD-A4F4-087F4201A504}" srcOrd="0" destOrd="0" presId="urn:microsoft.com/office/officeart/2005/8/layout/vList2"/>
    <dgm:cxn modelId="{9F988B78-E63B-43C2-9069-68750EFC41A0}" type="presOf" srcId="{BB32E1B8-43D2-40EA-886D-0DD7886B8041}" destId="{BBED9E03-994F-4D8A-B451-419BDB7FAB4E}" srcOrd="0" destOrd="0" presId="urn:microsoft.com/office/officeart/2005/8/layout/vList2"/>
    <dgm:cxn modelId="{CC36F231-E35D-41C3-A487-AA2EB04C1094}" srcId="{F4591F93-623A-45E0-A09D-BBF16A289401}" destId="{BB32E1B8-43D2-40EA-886D-0DD7886B8041}" srcOrd="0" destOrd="0" parTransId="{4D5A981B-2DC8-42EF-B04E-7CD312EBA2B5}" sibTransId="{83B60F71-F95B-4506-B25A-610A1E2D328A}"/>
    <dgm:cxn modelId="{FDA51AD0-F356-4BC6-95C4-4976A64EE1E4}" type="presOf" srcId="{39C674C3-DF60-462C-86A7-0BFF9E173BB7}" destId="{265D20FF-F7C4-4299-B589-2DB58C648E71}" srcOrd="0" destOrd="0" presId="urn:microsoft.com/office/officeart/2005/8/layout/vList2"/>
    <dgm:cxn modelId="{AE0B2142-6B6C-418E-8725-5AA6B9F4C783}" type="presParOf" srcId="{6866E3C8-116E-48AD-A4F4-087F4201A504}" destId="{BBED9E03-994F-4D8A-B451-419BDB7FAB4E}" srcOrd="0" destOrd="0" presId="urn:microsoft.com/office/officeart/2005/8/layout/vList2"/>
    <dgm:cxn modelId="{510AEBF3-39AD-48D4-8666-C7578AFC4625}" type="presParOf" srcId="{6866E3C8-116E-48AD-A4F4-087F4201A504}" destId="{E1084CA6-8751-4B1D-98C7-27FC5F817D96}" srcOrd="1" destOrd="0" presId="urn:microsoft.com/office/officeart/2005/8/layout/vList2"/>
    <dgm:cxn modelId="{612D824C-2364-4646-97E5-B5C0CF8D9FF5}" type="presParOf" srcId="{6866E3C8-116E-48AD-A4F4-087F4201A504}" destId="{265D20FF-F7C4-4299-B589-2DB58C648E71}" srcOrd="2"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591F93-623A-45E0-A09D-BBF16A28940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9C674C3-DF60-462C-86A7-0BFF9E173BB7}">
      <dgm:prSet/>
      <dgm:spPr/>
      <dgm:t>
        <a:bodyPr/>
        <a:lstStyle/>
        <a:p>
          <a:pPr rtl="0"/>
          <a:r>
            <a:rPr lang="tr-TR" b="1" dirty="0" err="1" smtClean="0"/>
            <a:t>Overall</a:t>
          </a:r>
          <a:r>
            <a:rPr lang="tr-TR" b="1" dirty="0" smtClean="0"/>
            <a:t> </a:t>
          </a:r>
          <a:r>
            <a:rPr lang="tr-TR" b="1" dirty="0" err="1" smtClean="0"/>
            <a:t>Situation</a:t>
          </a:r>
          <a:r>
            <a:rPr lang="tr-TR" b="1" dirty="0" smtClean="0"/>
            <a:t> in </a:t>
          </a:r>
          <a:r>
            <a:rPr lang="tr-TR" b="1" dirty="0" err="1" smtClean="0"/>
            <a:t>Turkey</a:t>
          </a:r>
          <a:endParaRPr lang="tr-TR" dirty="0"/>
        </a:p>
      </dgm:t>
    </dgm:pt>
    <dgm:pt modelId="{46034797-2DBC-4275-AEB2-6A8254E67047}" type="parTrans" cxnId="{FE310F71-571C-483D-A912-54702CC99D12}">
      <dgm:prSet/>
      <dgm:spPr/>
      <dgm:t>
        <a:bodyPr/>
        <a:lstStyle/>
        <a:p>
          <a:endParaRPr lang="en-US"/>
        </a:p>
      </dgm:t>
    </dgm:pt>
    <dgm:pt modelId="{FE43CCAB-11F8-4D03-9C76-DF2ED0690E11}" type="sibTrans" cxnId="{FE310F71-571C-483D-A912-54702CC99D12}">
      <dgm:prSet/>
      <dgm:spPr/>
      <dgm:t>
        <a:bodyPr/>
        <a:lstStyle/>
        <a:p>
          <a:endParaRPr lang="en-US"/>
        </a:p>
      </dgm:t>
    </dgm:pt>
    <dgm:pt modelId="{BB32E1B8-43D2-40EA-886D-0DD7886B8041}">
      <dgm:prSet custT="1"/>
      <dgm:spPr>
        <a:solidFill>
          <a:schemeClr val="accent1">
            <a:lumMod val="75000"/>
          </a:schemeClr>
        </a:solidFill>
      </dgm:spPr>
      <dgm:t>
        <a:bodyPr/>
        <a:lstStyle/>
        <a:p>
          <a:r>
            <a:rPr lang="tr-TR" sz="1200" b="1" dirty="0" smtClean="0"/>
            <a:t>IDENTIFICATION AND INTRODUCTION</a:t>
          </a:r>
          <a:endParaRPr lang="tr-TR" sz="1200" b="1" dirty="0"/>
        </a:p>
      </dgm:t>
    </dgm:pt>
    <dgm:pt modelId="{4D5A981B-2DC8-42EF-B04E-7CD312EBA2B5}" type="parTrans" cxnId="{CC36F231-E35D-41C3-A487-AA2EB04C1094}">
      <dgm:prSet/>
      <dgm:spPr/>
      <dgm:t>
        <a:bodyPr/>
        <a:lstStyle/>
        <a:p>
          <a:endParaRPr lang="tr-TR"/>
        </a:p>
      </dgm:t>
    </dgm:pt>
    <dgm:pt modelId="{83B60F71-F95B-4506-B25A-610A1E2D328A}" type="sibTrans" cxnId="{CC36F231-E35D-41C3-A487-AA2EB04C1094}">
      <dgm:prSet/>
      <dgm:spPr/>
      <dgm:t>
        <a:bodyPr/>
        <a:lstStyle/>
        <a:p>
          <a:endParaRPr lang="tr-TR"/>
        </a:p>
      </dgm:t>
    </dgm:pt>
    <dgm:pt modelId="{6866E3C8-116E-48AD-A4F4-087F4201A504}" type="pres">
      <dgm:prSet presAssocID="{F4591F93-623A-45E0-A09D-BBF16A289401}" presName="linear" presStyleCnt="0">
        <dgm:presLayoutVars>
          <dgm:animLvl val="lvl"/>
          <dgm:resizeHandles val="exact"/>
        </dgm:presLayoutVars>
      </dgm:prSet>
      <dgm:spPr/>
      <dgm:t>
        <a:bodyPr/>
        <a:lstStyle/>
        <a:p>
          <a:endParaRPr lang="en-US"/>
        </a:p>
      </dgm:t>
    </dgm:pt>
    <dgm:pt modelId="{BBED9E03-994F-4D8A-B451-419BDB7FAB4E}" type="pres">
      <dgm:prSet presAssocID="{BB32E1B8-43D2-40EA-886D-0DD7886B8041}" presName="parentText" presStyleLbl="node1" presStyleIdx="0" presStyleCnt="2" custAng="10800000" custFlipVert="1" custScaleY="14968" custLinFactY="-60892" custLinFactNeighborX="1876" custLinFactNeighborY="-100000">
        <dgm:presLayoutVars>
          <dgm:chMax val="0"/>
          <dgm:bulletEnabled val="1"/>
        </dgm:presLayoutVars>
      </dgm:prSet>
      <dgm:spPr/>
      <dgm:t>
        <a:bodyPr/>
        <a:lstStyle/>
        <a:p>
          <a:endParaRPr lang="tr-TR"/>
        </a:p>
      </dgm:t>
    </dgm:pt>
    <dgm:pt modelId="{E1084CA6-8751-4B1D-98C7-27FC5F817D96}" type="pres">
      <dgm:prSet presAssocID="{83B60F71-F95B-4506-B25A-610A1E2D328A}" presName="spacer" presStyleCnt="0"/>
      <dgm:spPr/>
    </dgm:pt>
    <dgm:pt modelId="{265D20FF-F7C4-4299-B589-2DB58C648E71}" type="pres">
      <dgm:prSet presAssocID="{39C674C3-DF60-462C-86A7-0BFF9E173BB7}" presName="parentText" presStyleLbl="node1" presStyleIdx="1" presStyleCnt="2" custScaleY="8499" custLinFactY="-52453" custLinFactNeighborX="126" custLinFactNeighborY="-100000">
        <dgm:presLayoutVars>
          <dgm:chMax val="0"/>
          <dgm:bulletEnabled val="1"/>
        </dgm:presLayoutVars>
      </dgm:prSet>
      <dgm:spPr/>
      <dgm:t>
        <a:bodyPr/>
        <a:lstStyle/>
        <a:p>
          <a:endParaRPr lang="en-US"/>
        </a:p>
      </dgm:t>
    </dgm:pt>
  </dgm:ptLst>
  <dgm:cxnLst>
    <dgm:cxn modelId="{21B1C538-6989-4CF9-B19D-EBD5FBD2181D}" type="presOf" srcId="{F4591F93-623A-45E0-A09D-BBF16A289401}" destId="{6866E3C8-116E-48AD-A4F4-087F4201A504}" srcOrd="0" destOrd="0" presId="urn:microsoft.com/office/officeart/2005/8/layout/vList2"/>
    <dgm:cxn modelId="{FE310F71-571C-483D-A912-54702CC99D12}" srcId="{F4591F93-623A-45E0-A09D-BBF16A289401}" destId="{39C674C3-DF60-462C-86A7-0BFF9E173BB7}" srcOrd="1" destOrd="0" parTransId="{46034797-2DBC-4275-AEB2-6A8254E67047}" sibTransId="{FE43CCAB-11F8-4D03-9C76-DF2ED0690E11}"/>
    <dgm:cxn modelId="{CC36F231-E35D-41C3-A487-AA2EB04C1094}" srcId="{F4591F93-623A-45E0-A09D-BBF16A289401}" destId="{BB32E1B8-43D2-40EA-886D-0DD7886B8041}" srcOrd="0" destOrd="0" parTransId="{4D5A981B-2DC8-42EF-B04E-7CD312EBA2B5}" sibTransId="{83B60F71-F95B-4506-B25A-610A1E2D328A}"/>
    <dgm:cxn modelId="{08F77E71-A47A-4AB3-8117-50838485E424}" type="presOf" srcId="{39C674C3-DF60-462C-86A7-0BFF9E173BB7}" destId="{265D20FF-F7C4-4299-B589-2DB58C648E71}" srcOrd="0" destOrd="0" presId="urn:microsoft.com/office/officeart/2005/8/layout/vList2"/>
    <dgm:cxn modelId="{BF2C3336-5451-4BF5-A66C-A41C57730904}" type="presOf" srcId="{BB32E1B8-43D2-40EA-886D-0DD7886B8041}" destId="{BBED9E03-994F-4D8A-B451-419BDB7FAB4E}" srcOrd="0" destOrd="0" presId="urn:microsoft.com/office/officeart/2005/8/layout/vList2"/>
    <dgm:cxn modelId="{6E658E77-333F-4A58-9501-0717B02CB5F8}" type="presParOf" srcId="{6866E3C8-116E-48AD-A4F4-087F4201A504}" destId="{BBED9E03-994F-4D8A-B451-419BDB7FAB4E}" srcOrd="0" destOrd="0" presId="urn:microsoft.com/office/officeart/2005/8/layout/vList2"/>
    <dgm:cxn modelId="{BE306310-C1AC-4FE8-A5C4-455B7C320006}" type="presParOf" srcId="{6866E3C8-116E-48AD-A4F4-087F4201A504}" destId="{E1084CA6-8751-4B1D-98C7-27FC5F817D96}" srcOrd="1" destOrd="0" presId="urn:microsoft.com/office/officeart/2005/8/layout/vList2"/>
    <dgm:cxn modelId="{63EC12A2-FC9A-480D-8192-05EE5EF083C6}" type="presParOf" srcId="{6866E3C8-116E-48AD-A4F4-087F4201A504}" destId="{265D20FF-F7C4-4299-B589-2DB58C648E71}" srcOrd="2"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4591F93-623A-45E0-A09D-BBF16A28940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9C674C3-DF60-462C-86A7-0BFF9E173BB7}">
      <dgm:prSet/>
      <dgm:spPr/>
      <dgm:t>
        <a:bodyPr/>
        <a:lstStyle/>
        <a:p>
          <a:pPr rtl="0"/>
          <a:r>
            <a:rPr lang="tr-TR" b="1" dirty="0" err="1" smtClean="0"/>
            <a:t>Overall</a:t>
          </a:r>
          <a:r>
            <a:rPr lang="tr-TR" b="1" dirty="0" smtClean="0"/>
            <a:t> </a:t>
          </a:r>
          <a:r>
            <a:rPr lang="tr-TR" b="1" dirty="0" err="1" smtClean="0"/>
            <a:t>Situation</a:t>
          </a:r>
          <a:r>
            <a:rPr lang="tr-TR" b="1" dirty="0" smtClean="0"/>
            <a:t> in </a:t>
          </a:r>
          <a:r>
            <a:rPr lang="tr-TR" b="1" dirty="0" err="1" smtClean="0"/>
            <a:t>Turkey</a:t>
          </a:r>
          <a:endParaRPr lang="tr-TR" dirty="0"/>
        </a:p>
      </dgm:t>
    </dgm:pt>
    <dgm:pt modelId="{46034797-2DBC-4275-AEB2-6A8254E67047}" type="parTrans" cxnId="{FE310F71-571C-483D-A912-54702CC99D12}">
      <dgm:prSet/>
      <dgm:spPr/>
      <dgm:t>
        <a:bodyPr/>
        <a:lstStyle/>
        <a:p>
          <a:endParaRPr lang="en-US"/>
        </a:p>
      </dgm:t>
    </dgm:pt>
    <dgm:pt modelId="{FE43CCAB-11F8-4D03-9C76-DF2ED0690E11}" type="sibTrans" cxnId="{FE310F71-571C-483D-A912-54702CC99D12}">
      <dgm:prSet/>
      <dgm:spPr/>
      <dgm:t>
        <a:bodyPr/>
        <a:lstStyle/>
        <a:p>
          <a:endParaRPr lang="en-US"/>
        </a:p>
      </dgm:t>
    </dgm:pt>
    <dgm:pt modelId="{BB32E1B8-43D2-40EA-886D-0DD7886B8041}">
      <dgm:prSet custT="1"/>
      <dgm:spPr>
        <a:solidFill>
          <a:schemeClr val="accent1">
            <a:lumMod val="75000"/>
          </a:schemeClr>
        </a:solidFill>
      </dgm:spPr>
      <dgm:t>
        <a:bodyPr/>
        <a:lstStyle/>
        <a:p>
          <a:r>
            <a:rPr lang="tr-TR" sz="1200" b="1" dirty="0" smtClean="0"/>
            <a:t>IDENTIFICATION AND INTRODUCTION</a:t>
          </a:r>
          <a:endParaRPr lang="tr-TR" sz="1200" b="1" dirty="0"/>
        </a:p>
      </dgm:t>
    </dgm:pt>
    <dgm:pt modelId="{4D5A981B-2DC8-42EF-B04E-7CD312EBA2B5}" type="parTrans" cxnId="{CC36F231-E35D-41C3-A487-AA2EB04C1094}">
      <dgm:prSet/>
      <dgm:spPr/>
      <dgm:t>
        <a:bodyPr/>
        <a:lstStyle/>
        <a:p>
          <a:endParaRPr lang="tr-TR"/>
        </a:p>
      </dgm:t>
    </dgm:pt>
    <dgm:pt modelId="{83B60F71-F95B-4506-B25A-610A1E2D328A}" type="sibTrans" cxnId="{CC36F231-E35D-41C3-A487-AA2EB04C1094}">
      <dgm:prSet/>
      <dgm:spPr/>
      <dgm:t>
        <a:bodyPr/>
        <a:lstStyle/>
        <a:p>
          <a:endParaRPr lang="tr-TR"/>
        </a:p>
      </dgm:t>
    </dgm:pt>
    <dgm:pt modelId="{6866E3C8-116E-48AD-A4F4-087F4201A504}" type="pres">
      <dgm:prSet presAssocID="{F4591F93-623A-45E0-A09D-BBF16A289401}" presName="linear" presStyleCnt="0">
        <dgm:presLayoutVars>
          <dgm:animLvl val="lvl"/>
          <dgm:resizeHandles val="exact"/>
        </dgm:presLayoutVars>
      </dgm:prSet>
      <dgm:spPr/>
      <dgm:t>
        <a:bodyPr/>
        <a:lstStyle/>
        <a:p>
          <a:endParaRPr lang="en-US"/>
        </a:p>
      </dgm:t>
    </dgm:pt>
    <dgm:pt modelId="{BBED9E03-994F-4D8A-B451-419BDB7FAB4E}" type="pres">
      <dgm:prSet presAssocID="{BB32E1B8-43D2-40EA-886D-0DD7886B8041}" presName="parentText" presStyleLbl="node1" presStyleIdx="0" presStyleCnt="2" custAng="10800000" custFlipVert="1" custScaleY="14968" custLinFactY="-58846" custLinFactNeighborX="126" custLinFactNeighborY="-100000">
        <dgm:presLayoutVars>
          <dgm:chMax val="0"/>
          <dgm:bulletEnabled val="1"/>
        </dgm:presLayoutVars>
      </dgm:prSet>
      <dgm:spPr/>
      <dgm:t>
        <a:bodyPr/>
        <a:lstStyle/>
        <a:p>
          <a:endParaRPr lang="tr-TR"/>
        </a:p>
      </dgm:t>
    </dgm:pt>
    <dgm:pt modelId="{E1084CA6-8751-4B1D-98C7-27FC5F817D96}" type="pres">
      <dgm:prSet presAssocID="{83B60F71-F95B-4506-B25A-610A1E2D328A}" presName="spacer" presStyleCnt="0"/>
      <dgm:spPr/>
    </dgm:pt>
    <dgm:pt modelId="{265D20FF-F7C4-4299-B589-2DB58C648E71}" type="pres">
      <dgm:prSet presAssocID="{39C674C3-DF60-462C-86A7-0BFF9E173BB7}" presName="parentText" presStyleLbl="node1" presStyleIdx="1" presStyleCnt="2" custScaleY="8499" custLinFactY="-65615" custLinFactNeighborX="126" custLinFactNeighborY="-100000">
        <dgm:presLayoutVars>
          <dgm:chMax val="0"/>
          <dgm:bulletEnabled val="1"/>
        </dgm:presLayoutVars>
      </dgm:prSet>
      <dgm:spPr/>
      <dgm:t>
        <a:bodyPr/>
        <a:lstStyle/>
        <a:p>
          <a:endParaRPr lang="en-US"/>
        </a:p>
      </dgm:t>
    </dgm:pt>
  </dgm:ptLst>
  <dgm:cxnLst>
    <dgm:cxn modelId="{FE310F71-571C-483D-A912-54702CC99D12}" srcId="{F4591F93-623A-45E0-A09D-BBF16A289401}" destId="{39C674C3-DF60-462C-86A7-0BFF9E173BB7}" srcOrd="1" destOrd="0" parTransId="{46034797-2DBC-4275-AEB2-6A8254E67047}" sibTransId="{FE43CCAB-11F8-4D03-9C76-DF2ED0690E11}"/>
    <dgm:cxn modelId="{1EB49A66-52A7-4C6D-AF9B-3C3A4A417A6C}" type="presOf" srcId="{BB32E1B8-43D2-40EA-886D-0DD7886B8041}" destId="{BBED9E03-994F-4D8A-B451-419BDB7FAB4E}" srcOrd="0" destOrd="0" presId="urn:microsoft.com/office/officeart/2005/8/layout/vList2"/>
    <dgm:cxn modelId="{8E6DE79C-8648-405A-9738-323BAB9849E4}" type="presOf" srcId="{F4591F93-623A-45E0-A09D-BBF16A289401}" destId="{6866E3C8-116E-48AD-A4F4-087F4201A504}" srcOrd="0" destOrd="0" presId="urn:microsoft.com/office/officeart/2005/8/layout/vList2"/>
    <dgm:cxn modelId="{8E9D867E-5E18-4A8B-995B-66DA6C43FCF4}" type="presOf" srcId="{39C674C3-DF60-462C-86A7-0BFF9E173BB7}" destId="{265D20FF-F7C4-4299-B589-2DB58C648E71}" srcOrd="0" destOrd="0" presId="urn:microsoft.com/office/officeart/2005/8/layout/vList2"/>
    <dgm:cxn modelId="{CC36F231-E35D-41C3-A487-AA2EB04C1094}" srcId="{F4591F93-623A-45E0-A09D-BBF16A289401}" destId="{BB32E1B8-43D2-40EA-886D-0DD7886B8041}" srcOrd="0" destOrd="0" parTransId="{4D5A981B-2DC8-42EF-B04E-7CD312EBA2B5}" sibTransId="{83B60F71-F95B-4506-B25A-610A1E2D328A}"/>
    <dgm:cxn modelId="{E113217E-C18B-41B7-9E41-485A4B4CD64F}" type="presParOf" srcId="{6866E3C8-116E-48AD-A4F4-087F4201A504}" destId="{BBED9E03-994F-4D8A-B451-419BDB7FAB4E}" srcOrd="0" destOrd="0" presId="urn:microsoft.com/office/officeart/2005/8/layout/vList2"/>
    <dgm:cxn modelId="{7B7AA603-82EF-456F-904D-DA474702C918}" type="presParOf" srcId="{6866E3C8-116E-48AD-A4F4-087F4201A504}" destId="{E1084CA6-8751-4B1D-98C7-27FC5F817D96}" srcOrd="1" destOrd="0" presId="urn:microsoft.com/office/officeart/2005/8/layout/vList2"/>
    <dgm:cxn modelId="{530A8996-6849-45A4-9BFF-769FD5D94291}" type="presParOf" srcId="{6866E3C8-116E-48AD-A4F4-087F4201A504}" destId="{265D20FF-F7C4-4299-B589-2DB58C648E71}" srcOrd="2"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4591F93-623A-45E0-A09D-BBF16A28940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584B467-5FE8-4DC2-896A-EE604C46FC98}">
      <dgm:prSet/>
      <dgm:spPr/>
      <dgm:t>
        <a:bodyPr/>
        <a:lstStyle/>
        <a:p>
          <a:pPr rtl="0"/>
          <a:r>
            <a:rPr lang="en-GB" b="1" dirty="0" smtClean="0">
              <a:solidFill>
                <a:schemeClr val="bg1"/>
              </a:solidFill>
            </a:rPr>
            <a:t>12th December 201</a:t>
          </a:r>
          <a:r>
            <a:rPr lang="tr-TR" b="1" dirty="0" smtClean="0">
              <a:solidFill>
                <a:schemeClr val="bg1"/>
              </a:solidFill>
            </a:rPr>
            <a:t>2:</a:t>
          </a:r>
          <a:r>
            <a:rPr lang="en-GB" dirty="0" smtClean="0">
              <a:solidFill>
                <a:schemeClr val="bg1"/>
              </a:solidFill>
            </a:rPr>
            <a:t> </a:t>
          </a:r>
          <a:r>
            <a:rPr lang="tr-TR" dirty="0" smtClean="0">
              <a:solidFill>
                <a:schemeClr val="bg1"/>
              </a:solidFill>
            </a:rPr>
            <a:t>A </a:t>
          </a:r>
          <a:r>
            <a:rPr lang="tr-TR" dirty="0" err="1" smtClean="0">
              <a:solidFill>
                <a:schemeClr val="bg1"/>
              </a:solidFill>
            </a:rPr>
            <a:t>revision</a:t>
          </a:r>
          <a:r>
            <a:rPr lang="tr-TR" dirty="0" smtClean="0">
              <a:solidFill>
                <a:schemeClr val="bg1"/>
              </a:solidFill>
            </a:rPr>
            <a:t> </a:t>
          </a:r>
          <a:r>
            <a:rPr lang="en-GB" dirty="0" smtClean="0"/>
            <a:t>was adopted on the basis of the Internal Circular no. 2011/3</a:t>
          </a:r>
          <a:r>
            <a:rPr lang="tr-TR" dirty="0" smtClean="0"/>
            <a:t> </a:t>
          </a:r>
          <a:r>
            <a:rPr lang="tr-TR" dirty="0" err="1" smtClean="0"/>
            <a:t>by</a:t>
          </a:r>
          <a:r>
            <a:rPr lang="tr-TR" dirty="0" smtClean="0"/>
            <a:t> 2012/01</a:t>
          </a:r>
          <a:r>
            <a:rPr lang="en-GB" dirty="0" smtClean="0"/>
            <a:t>. </a:t>
          </a:r>
          <a:endParaRPr lang="tr-TR" dirty="0" smtClean="0"/>
        </a:p>
        <a:p>
          <a:pPr rtl="0"/>
          <a:r>
            <a:rPr lang="tr-TR" dirty="0" smtClean="0"/>
            <a:t>- </a:t>
          </a:r>
          <a:r>
            <a:rPr lang="en-GB" dirty="0" smtClean="0"/>
            <a:t>Mr. </a:t>
          </a:r>
          <a:r>
            <a:rPr lang="en-GB" dirty="0" err="1" smtClean="0"/>
            <a:t>Çağatay</a:t>
          </a:r>
          <a:r>
            <a:rPr lang="en-GB" dirty="0" smtClean="0"/>
            <a:t> HALAT was assigned as the Deputy Head of Department in addition to his responsibility as Irregularity and Risk Management Officer. </a:t>
          </a:r>
          <a:endParaRPr lang="tr-TR" dirty="0" smtClean="0"/>
        </a:p>
      </dgm:t>
    </dgm:pt>
    <dgm:pt modelId="{02D98C3F-3B8B-4A09-8FEA-F2285A375F43}" type="parTrans" cxnId="{17011E44-1FC2-45D5-B0D3-4FF1321DF69E}">
      <dgm:prSet/>
      <dgm:spPr/>
      <dgm:t>
        <a:bodyPr/>
        <a:lstStyle/>
        <a:p>
          <a:endParaRPr lang="en-US"/>
        </a:p>
      </dgm:t>
    </dgm:pt>
    <dgm:pt modelId="{17022CE8-8610-4678-B59A-86555D1AA752}" type="sibTrans" cxnId="{17011E44-1FC2-45D5-B0D3-4FF1321DF69E}">
      <dgm:prSet/>
      <dgm:spPr/>
      <dgm:t>
        <a:bodyPr/>
        <a:lstStyle/>
        <a:p>
          <a:endParaRPr lang="en-US"/>
        </a:p>
      </dgm:t>
    </dgm:pt>
    <dgm:pt modelId="{BB32E1B8-43D2-40EA-886D-0DD7886B8041}">
      <dgm:prSet custT="1"/>
      <dgm:spPr>
        <a:solidFill>
          <a:schemeClr val="accent1">
            <a:lumMod val="75000"/>
          </a:schemeClr>
        </a:solidFill>
      </dgm:spPr>
      <dgm:t>
        <a:bodyPr/>
        <a:lstStyle/>
        <a:p>
          <a:r>
            <a:rPr lang="tr-TR" sz="1600" b="1" dirty="0" smtClean="0"/>
            <a:t>INSTITUTIONAL CAPACITY OF EU COORDINATION DEPARTMENT</a:t>
          </a:r>
          <a:endParaRPr lang="tr-TR" sz="1600" b="1" dirty="0"/>
        </a:p>
      </dgm:t>
    </dgm:pt>
    <dgm:pt modelId="{4D5A981B-2DC8-42EF-B04E-7CD312EBA2B5}" type="parTrans" cxnId="{CC36F231-E35D-41C3-A487-AA2EB04C1094}">
      <dgm:prSet/>
      <dgm:spPr/>
      <dgm:t>
        <a:bodyPr/>
        <a:lstStyle/>
        <a:p>
          <a:endParaRPr lang="tr-TR"/>
        </a:p>
      </dgm:t>
    </dgm:pt>
    <dgm:pt modelId="{83B60F71-F95B-4506-B25A-610A1E2D328A}" type="sibTrans" cxnId="{CC36F231-E35D-41C3-A487-AA2EB04C1094}">
      <dgm:prSet/>
      <dgm:spPr/>
      <dgm:t>
        <a:bodyPr/>
        <a:lstStyle/>
        <a:p>
          <a:endParaRPr lang="tr-TR"/>
        </a:p>
      </dgm:t>
    </dgm:pt>
    <dgm:pt modelId="{4B454AB3-D4AF-474A-B1E2-D0A33D2E76B7}">
      <dgm:prSet/>
      <dgm:spPr/>
      <dgm:t>
        <a:bodyPr/>
        <a:lstStyle/>
        <a:p>
          <a:pPr algn="just" rtl="0"/>
          <a:r>
            <a:rPr lang="tr-TR" b="1" baseline="0" dirty="0" smtClean="0">
              <a:solidFill>
                <a:schemeClr val="bg1"/>
              </a:solidFill>
            </a:rPr>
            <a:t>4</a:t>
          </a:r>
          <a:r>
            <a:rPr lang="en-GB" b="1" baseline="30000" dirty="0" err="1" smtClean="0">
              <a:solidFill>
                <a:schemeClr val="bg1"/>
              </a:solidFill>
            </a:rPr>
            <a:t>th</a:t>
          </a:r>
          <a:r>
            <a:rPr lang="en-GB" b="1" dirty="0" smtClean="0">
              <a:solidFill>
                <a:schemeClr val="bg1"/>
              </a:solidFill>
            </a:rPr>
            <a:t> </a:t>
          </a:r>
          <a:r>
            <a:rPr lang="tr-TR" b="1" dirty="0" err="1" smtClean="0">
              <a:solidFill>
                <a:schemeClr val="bg1"/>
              </a:solidFill>
            </a:rPr>
            <a:t>February</a:t>
          </a:r>
          <a:r>
            <a:rPr lang="tr-TR" b="1" dirty="0" smtClean="0">
              <a:solidFill>
                <a:schemeClr val="bg1"/>
              </a:solidFill>
            </a:rPr>
            <a:t> </a:t>
          </a:r>
          <a:r>
            <a:rPr lang="en-GB" b="1" dirty="0" smtClean="0">
              <a:solidFill>
                <a:schemeClr val="bg1"/>
              </a:solidFill>
            </a:rPr>
            <a:t>201</a:t>
          </a:r>
          <a:r>
            <a:rPr lang="tr-TR" b="1" dirty="0" smtClean="0">
              <a:solidFill>
                <a:schemeClr val="bg1"/>
              </a:solidFill>
            </a:rPr>
            <a:t>3:</a:t>
          </a:r>
          <a:r>
            <a:rPr lang="en-GB" b="1" dirty="0" smtClean="0">
              <a:solidFill>
                <a:schemeClr val="bg1"/>
              </a:solidFill>
            </a:rPr>
            <a:t> </a:t>
          </a:r>
          <a:r>
            <a:rPr lang="tr-TR" dirty="0" smtClean="0"/>
            <a:t>T</a:t>
          </a:r>
          <a:r>
            <a:rPr lang="en-GB" dirty="0" smtClean="0"/>
            <a:t>he organizational chart was modified by Internal Circular no. 201</a:t>
          </a:r>
          <a:r>
            <a:rPr lang="tr-TR" dirty="0" smtClean="0"/>
            <a:t>3</a:t>
          </a:r>
          <a:r>
            <a:rPr lang="en-GB" dirty="0" smtClean="0"/>
            <a:t>/</a:t>
          </a:r>
          <a:r>
            <a:rPr lang="tr-TR" dirty="0" smtClean="0"/>
            <a:t>2</a:t>
          </a:r>
          <a:r>
            <a:rPr lang="en-GB" dirty="0" smtClean="0"/>
            <a:t>. </a:t>
          </a:r>
          <a:endParaRPr lang="tr-TR" dirty="0" smtClean="0"/>
        </a:p>
        <a:p>
          <a:pPr algn="just" rtl="0"/>
          <a:r>
            <a:rPr lang="tr-TR" dirty="0" smtClean="0"/>
            <a:t>- </a:t>
          </a:r>
          <a:r>
            <a:rPr lang="tr-TR" dirty="0" err="1" smtClean="0"/>
            <a:t>In</a:t>
          </a:r>
          <a:r>
            <a:rPr lang="tr-TR" dirty="0" smtClean="0"/>
            <a:t> </a:t>
          </a:r>
          <a:r>
            <a:rPr lang="tr-TR" dirty="0" err="1" smtClean="0"/>
            <a:t>December</a:t>
          </a:r>
          <a:r>
            <a:rPr lang="tr-TR" dirty="0" smtClean="0"/>
            <a:t> 2012 </a:t>
          </a:r>
          <a:r>
            <a:rPr lang="en-GB" dirty="0" smtClean="0"/>
            <a:t>Mr. </a:t>
          </a:r>
          <a:r>
            <a:rPr lang="en-GB" dirty="0" err="1" smtClean="0"/>
            <a:t>Ercüment</a:t>
          </a:r>
          <a:r>
            <a:rPr lang="en-GB" dirty="0" smtClean="0"/>
            <a:t> IŞIK left his position and Mr. </a:t>
          </a:r>
          <a:r>
            <a:rPr lang="en-GB" dirty="0" err="1" smtClean="0"/>
            <a:t>Kamran</a:t>
          </a:r>
          <a:r>
            <a:rPr lang="en-GB" dirty="0" smtClean="0"/>
            <a:t> KURU was assigned as the Head of Department and Head of </a:t>
          </a:r>
          <a:r>
            <a:rPr lang="en-GB" dirty="0" err="1" smtClean="0"/>
            <a:t>Conracting</a:t>
          </a:r>
          <a:r>
            <a:rPr lang="en-GB" dirty="0" smtClean="0"/>
            <a:t> Authority for IPA IV</a:t>
          </a:r>
          <a:r>
            <a:rPr lang="tr-TR" dirty="0" smtClean="0"/>
            <a:t>.</a:t>
          </a:r>
        </a:p>
        <a:p>
          <a:pPr algn="just" rtl="0"/>
          <a:r>
            <a:rPr lang="tr-TR" dirty="0" smtClean="0"/>
            <a:t>-  </a:t>
          </a:r>
          <a:r>
            <a:rPr lang="en-GB" dirty="0" smtClean="0"/>
            <a:t>Mr. </a:t>
          </a:r>
          <a:r>
            <a:rPr lang="en-GB" dirty="0" err="1" smtClean="0"/>
            <a:t>Cengiz</a:t>
          </a:r>
          <a:r>
            <a:rPr lang="en-GB" dirty="0" smtClean="0"/>
            <a:t> AYDEMİR</a:t>
          </a:r>
          <a:r>
            <a:rPr lang="tr-TR" dirty="0" smtClean="0"/>
            <a:t>,</a:t>
          </a:r>
          <a:r>
            <a:rPr lang="en-GB" dirty="0" smtClean="0"/>
            <a:t> </a:t>
          </a:r>
          <a:r>
            <a:rPr lang="en-GB" dirty="0" err="1" smtClean="0"/>
            <a:t>Mr.Alper</a:t>
          </a:r>
          <a:r>
            <a:rPr lang="en-GB" dirty="0" smtClean="0"/>
            <a:t> ZEYTUN and Mr. </a:t>
          </a:r>
          <a:r>
            <a:rPr lang="en-GB" dirty="0" err="1" smtClean="0"/>
            <a:t>Kenan</a:t>
          </a:r>
          <a:r>
            <a:rPr lang="en-GB" dirty="0" smtClean="0"/>
            <a:t> ERDOĞMUŞ were assigned as Heads of Department</a:t>
          </a:r>
          <a:endParaRPr lang="tr-TR" dirty="0"/>
        </a:p>
      </dgm:t>
    </dgm:pt>
    <dgm:pt modelId="{BAD8EDDC-CA4E-4ADF-AB04-317EA723FDFD}" type="sibTrans" cxnId="{438A32DE-4ECE-4B2D-850F-4DC12FD909BC}">
      <dgm:prSet/>
      <dgm:spPr/>
      <dgm:t>
        <a:bodyPr/>
        <a:lstStyle/>
        <a:p>
          <a:endParaRPr lang="en-US"/>
        </a:p>
      </dgm:t>
    </dgm:pt>
    <dgm:pt modelId="{84FB7B60-4BB7-481B-B13C-C915571AA2A6}" type="parTrans" cxnId="{438A32DE-4ECE-4B2D-850F-4DC12FD909BC}">
      <dgm:prSet/>
      <dgm:spPr/>
      <dgm:t>
        <a:bodyPr/>
        <a:lstStyle/>
        <a:p>
          <a:endParaRPr lang="en-US"/>
        </a:p>
      </dgm:t>
    </dgm:pt>
    <dgm:pt modelId="{6866E3C8-116E-48AD-A4F4-087F4201A504}" type="pres">
      <dgm:prSet presAssocID="{F4591F93-623A-45E0-A09D-BBF16A289401}" presName="linear" presStyleCnt="0">
        <dgm:presLayoutVars>
          <dgm:animLvl val="lvl"/>
          <dgm:resizeHandles val="exact"/>
        </dgm:presLayoutVars>
      </dgm:prSet>
      <dgm:spPr/>
      <dgm:t>
        <a:bodyPr/>
        <a:lstStyle/>
        <a:p>
          <a:endParaRPr lang="en-US"/>
        </a:p>
      </dgm:t>
    </dgm:pt>
    <dgm:pt modelId="{BBED9E03-994F-4D8A-B451-419BDB7FAB4E}" type="pres">
      <dgm:prSet presAssocID="{BB32E1B8-43D2-40EA-886D-0DD7886B8041}" presName="parentText" presStyleLbl="node1" presStyleIdx="0" presStyleCnt="3" custAng="10800000" custFlipVert="1" custScaleY="31337" custLinFactY="-30158" custLinFactNeighborX="-348" custLinFactNeighborY="-100000">
        <dgm:presLayoutVars>
          <dgm:chMax val="0"/>
          <dgm:bulletEnabled val="1"/>
        </dgm:presLayoutVars>
      </dgm:prSet>
      <dgm:spPr/>
      <dgm:t>
        <a:bodyPr/>
        <a:lstStyle/>
        <a:p>
          <a:endParaRPr lang="tr-TR"/>
        </a:p>
      </dgm:t>
    </dgm:pt>
    <dgm:pt modelId="{E1084CA6-8751-4B1D-98C7-27FC5F817D96}" type="pres">
      <dgm:prSet presAssocID="{83B60F71-F95B-4506-B25A-610A1E2D328A}" presName="spacer" presStyleCnt="0"/>
      <dgm:spPr/>
    </dgm:pt>
    <dgm:pt modelId="{DD301CEB-AFA9-445B-B214-BCFB81813BDA}" type="pres">
      <dgm:prSet presAssocID="{4B454AB3-D4AF-474A-B1E2-D0A33D2E76B7}" presName="parentText" presStyleLbl="node1" presStyleIdx="1" presStyleCnt="3" custLinFactY="89984" custLinFactNeighborX="126" custLinFactNeighborY="100000">
        <dgm:presLayoutVars>
          <dgm:chMax val="0"/>
          <dgm:bulletEnabled val="1"/>
        </dgm:presLayoutVars>
      </dgm:prSet>
      <dgm:spPr/>
      <dgm:t>
        <a:bodyPr/>
        <a:lstStyle/>
        <a:p>
          <a:endParaRPr lang="en-US"/>
        </a:p>
      </dgm:t>
    </dgm:pt>
    <dgm:pt modelId="{A68B6D99-1B66-4532-96B3-6C974E3E1E90}" type="pres">
      <dgm:prSet presAssocID="{BAD8EDDC-CA4E-4ADF-AB04-317EA723FDFD}" presName="spacer" presStyleCnt="0"/>
      <dgm:spPr/>
    </dgm:pt>
    <dgm:pt modelId="{FCB3AB45-12A8-4DFD-8569-3BC726E769B7}" type="pres">
      <dgm:prSet presAssocID="{5584B467-5FE8-4DC2-896A-EE604C46FC98}" presName="parentText" presStyleLbl="node1" presStyleIdx="2" presStyleCnt="3" custScaleY="95062" custLinFactY="-101595" custLinFactNeighborX="-749" custLinFactNeighborY="-200000">
        <dgm:presLayoutVars>
          <dgm:chMax val="0"/>
          <dgm:bulletEnabled val="1"/>
        </dgm:presLayoutVars>
      </dgm:prSet>
      <dgm:spPr/>
      <dgm:t>
        <a:bodyPr/>
        <a:lstStyle/>
        <a:p>
          <a:endParaRPr lang="en-US"/>
        </a:p>
      </dgm:t>
    </dgm:pt>
  </dgm:ptLst>
  <dgm:cxnLst>
    <dgm:cxn modelId="{17011E44-1FC2-45D5-B0D3-4FF1321DF69E}" srcId="{F4591F93-623A-45E0-A09D-BBF16A289401}" destId="{5584B467-5FE8-4DC2-896A-EE604C46FC98}" srcOrd="2" destOrd="0" parTransId="{02D98C3F-3B8B-4A09-8FEA-F2285A375F43}" sibTransId="{17022CE8-8610-4678-B59A-86555D1AA752}"/>
    <dgm:cxn modelId="{CC36F231-E35D-41C3-A487-AA2EB04C1094}" srcId="{F4591F93-623A-45E0-A09D-BBF16A289401}" destId="{BB32E1B8-43D2-40EA-886D-0DD7886B8041}" srcOrd="0" destOrd="0" parTransId="{4D5A981B-2DC8-42EF-B04E-7CD312EBA2B5}" sibTransId="{83B60F71-F95B-4506-B25A-610A1E2D328A}"/>
    <dgm:cxn modelId="{952DCC21-462F-4989-8441-69876539AF37}" type="presOf" srcId="{BB32E1B8-43D2-40EA-886D-0DD7886B8041}" destId="{BBED9E03-994F-4D8A-B451-419BDB7FAB4E}" srcOrd="0" destOrd="0" presId="urn:microsoft.com/office/officeart/2005/8/layout/vList2"/>
    <dgm:cxn modelId="{0AC05444-3E92-4BB5-8630-928A908AF82F}" type="presOf" srcId="{4B454AB3-D4AF-474A-B1E2-D0A33D2E76B7}" destId="{DD301CEB-AFA9-445B-B214-BCFB81813BDA}" srcOrd="0" destOrd="0" presId="urn:microsoft.com/office/officeart/2005/8/layout/vList2"/>
    <dgm:cxn modelId="{FE183256-EC49-4ABF-A43B-96B69C56EDAA}" type="presOf" srcId="{F4591F93-623A-45E0-A09D-BBF16A289401}" destId="{6866E3C8-116E-48AD-A4F4-087F4201A504}" srcOrd="0" destOrd="0" presId="urn:microsoft.com/office/officeart/2005/8/layout/vList2"/>
    <dgm:cxn modelId="{438A32DE-4ECE-4B2D-850F-4DC12FD909BC}" srcId="{F4591F93-623A-45E0-A09D-BBF16A289401}" destId="{4B454AB3-D4AF-474A-B1E2-D0A33D2E76B7}" srcOrd="1" destOrd="0" parTransId="{84FB7B60-4BB7-481B-B13C-C915571AA2A6}" sibTransId="{BAD8EDDC-CA4E-4ADF-AB04-317EA723FDFD}"/>
    <dgm:cxn modelId="{0B93F358-EBBD-4815-B181-4A1221BB570E}" type="presOf" srcId="{5584B467-5FE8-4DC2-896A-EE604C46FC98}" destId="{FCB3AB45-12A8-4DFD-8569-3BC726E769B7}" srcOrd="0" destOrd="0" presId="urn:microsoft.com/office/officeart/2005/8/layout/vList2"/>
    <dgm:cxn modelId="{3B2AB0EF-8D29-4038-8B52-770D7C19101F}" type="presParOf" srcId="{6866E3C8-116E-48AD-A4F4-087F4201A504}" destId="{BBED9E03-994F-4D8A-B451-419BDB7FAB4E}" srcOrd="0" destOrd="0" presId="urn:microsoft.com/office/officeart/2005/8/layout/vList2"/>
    <dgm:cxn modelId="{97A858C6-2579-46DD-AB45-2FF3E9C736C3}" type="presParOf" srcId="{6866E3C8-116E-48AD-A4F4-087F4201A504}" destId="{E1084CA6-8751-4B1D-98C7-27FC5F817D96}" srcOrd="1" destOrd="0" presId="urn:microsoft.com/office/officeart/2005/8/layout/vList2"/>
    <dgm:cxn modelId="{ABFFD519-A3B3-4C7B-852D-88489D3E0C28}" type="presParOf" srcId="{6866E3C8-116E-48AD-A4F4-087F4201A504}" destId="{DD301CEB-AFA9-445B-B214-BCFB81813BDA}" srcOrd="2" destOrd="0" presId="urn:microsoft.com/office/officeart/2005/8/layout/vList2"/>
    <dgm:cxn modelId="{B3827626-E4A3-48EB-8379-37D8BF8DA40F}" type="presParOf" srcId="{6866E3C8-116E-48AD-A4F4-087F4201A504}" destId="{A68B6D99-1B66-4532-96B3-6C974E3E1E90}" srcOrd="3" destOrd="0" presId="urn:microsoft.com/office/officeart/2005/8/layout/vList2"/>
    <dgm:cxn modelId="{8B80362B-D3BD-4F31-A214-209CBD3AF4D4}" type="presParOf" srcId="{6866E3C8-116E-48AD-A4F4-087F4201A504}" destId="{FCB3AB45-12A8-4DFD-8569-3BC726E769B7}" srcOrd="4"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4591F93-623A-45E0-A09D-BBF16A28940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584B467-5FE8-4DC2-896A-EE604C46FC98}">
      <dgm:prSet/>
      <dgm:spPr/>
      <dgm:t>
        <a:bodyPr/>
        <a:lstStyle/>
        <a:p>
          <a:pPr rtl="0"/>
          <a:r>
            <a:rPr lang="en-GB" dirty="0" smtClean="0"/>
            <a:t>EU Coordination Department possesses 80 permanent staff plus 9 contracted staff at the end of 2012. </a:t>
          </a:r>
          <a:endParaRPr lang="tr-TR" dirty="0" smtClean="0"/>
        </a:p>
        <a:p>
          <a:pPr rtl="0"/>
          <a:r>
            <a:rPr lang="en-GB" dirty="0" smtClean="0"/>
            <a:t>It has been a notably increase in the number of staff comparing that last year the Department possessed 56 staff.</a:t>
          </a:r>
          <a:endParaRPr lang="tr-TR" dirty="0" smtClean="0"/>
        </a:p>
      </dgm:t>
    </dgm:pt>
    <dgm:pt modelId="{02D98C3F-3B8B-4A09-8FEA-F2285A375F43}" type="parTrans" cxnId="{17011E44-1FC2-45D5-B0D3-4FF1321DF69E}">
      <dgm:prSet/>
      <dgm:spPr/>
      <dgm:t>
        <a:bodyPr/>
        <a:lstStyle/>
        <a:p>
          <a:endParaRPr lang="en-US"/>
        </a:p>
      </dgm:t>
    </dgm:pt>
    <dgm:pt modelId="{17022CE8-8610-4678-B59A-86555D1AA752}" type="sibTrans" cxnId="{17011E44-1FC2-45D5-B0D3-4FF1321DF69E}">
      <dgm:prSet/>
      <dgm:spPr/>
      <dgm:t>
        <a:bodyPr/>
        <a:lstStyle/>
        <a:p>
          <a:endParaRPr lang="en-US"/>
        </a:p>
      </dgm:t>
    </dgm:pt>
    <dgm:pt modelId="{BB32E1B8-43D2-40EA-886D-0DD7886B8041}">
      <dgm:prSet custT="1"/>
      <dgm:spPr>
        <a:solidFill>
          <a:schemeClr val="accent1">
            <a:lumMod val="75000"/>
          </a:schemeClr>
        </a:solidFill>
      </dgm:spPr>
      <dgm:t>
        <a:bodyPr/>
        <a:lstStyle/>
        <a:p>
          <a:r>
            <a:rPr lang="tr-TR" sz="1600" b="1" dirty="0" smtClean="0"/>
            <a:t>INSTITUTIONAL CAPACITY OF EU COORDINATION DEPARTMENT</a:t>
          </a:r>
          <a:endParaRPr lang="tr-TR" sz="1600" b="1" dirty="0"/>
        </a:p>
      </dgm:t>
    </dgm:pt>
    <dgm:pt modelId="{4D5A981B-2DC8-42EF-B04E-7CD312EBA2B5}" type="parTrans" cxnId="{CC36F231-E35D-41C3-A487-AA2EB04C1094}">
      <dgm:prSet/>
      <dgm:spPr/>
      <dgm:t>
        <a:bodyPr/>
        <a:lstStyle/>
        <a:p>
          <a:endParaRPr lang="tr-TR"/>
        </a:p>
      </dgm:t>
    </dgm:pt>
    <dgm:pt modelId="{83B60F71-F95B-4506-B25A-610A1E2D328A}" type="sibTrans" cxnId="{CC36F231-E35D-41C3-A487-AA2EB04C1094}">
      <dgm:prSet/>
      <dgm:spPr/>
      <dgm:t>
        <a:bodyPr/>
        <a:lstStyle/>
        <a:p>
          <a:endParaRPr lang="tr-TR"/>
        </a:p>
      </dgm:t>
    </dgm:pt>
    <dgm:pt modelId="{4B454AB3-D4AF-474A-B1E2-D0A33D2E76B7}">
      <dgm:prSet/>
      <dgm:spPr/>
      <dgm:t>
        <a:bodyPr/>
        <a:lstStyle/>
        <a:p>
          <a:pPr algn="just" rtl="0"/>
          <a:r>
            <a:rPr lang="en-GB" dirty="0" smtClean="0"/>
            <a:t>The general structure of the Training Programme</a:t>
          </a:r>
          <a:r>
            <a:rPr lang="tr-TR" dirty="0" smtClean="0"/>
            <a:t> </a:t>
          </a:r>
          <a:r>
            <a:rPr lang="tr-TR" dirty="0" err="1" smtClean="0"/>
            <a:t>which</a:t>
          </a:r>
          <a:r>
            <a:rPr lang="tr-TR" dirty="0" smtClean="0"/>
            <a:t> </a:t>
          </a:r>
          <a:r>
            <a:rPr lang="tr-TR" dirty="0" err="1" smtClean="0"/>
            <a:t>was</a:t>
          </a:r>
          <a:r>
            <a:rPr lang="tr-TR" dirty="0" smtClean="0"/>
            <a:t> </a:t>
          </a:r>
          <a:r>
            <a:rPr lang="tr-TR" dirty="0" err="1" smtClean="0"/>
            <a:t>prepared</a:t>
          </a:r>
          <a:r>
            <a:rPr lang="tr-TR" dirty="0" smtClean="0"/>
            <a:t> in 2011</a:t>
          </a:r>
          <a:r>
            <a:rPr lang="en-GB" dirty="0" smtClean="0"/>
            <a:t> </a:t>
          </a:r>
          <a:r>
            <a:rPr lang="tr-TR" dirty="0" err="1" smtClean="0"/>
            <a:t>continued</a:t>
          </a:r>
          <a:r>
            <a:rPr lang="tr-TR" dirty="0" smtClean="0"/>
            <a:t> in 2012.</a:t>
          </a:r>
        </a:p>
      </dgm:t>
    </dgm:pt>
    <dgm:pt modelId="{BAD8EDDC-CA4E-4ADF-AB04-317EA723FDFD}" type="sibTrans" cxnId="{438A32DE-4ECE-4B2D-850F-4DC12FD909BC}">
      <dgm:prSet/>
      <dgm:spPr/>
      <dgm:t>
        <a:bodyPr/>
        <a:lstStyle/>
        <a:p>
          <a:endParaRPr lang="en-US"/>
        </a:p>
      </dgm:t>
    </dgm:pt>
    <dgm:pt modelId="{84FB7B60-4BB7-481B-B13C-C915571AA2A6}" type="parTrans" cxnId="{438A32DE-4ECE-4B2D-850F-4DC12FD909BC}">
      <dgm:prSet/>
      <dgm:spPr/>
      <dgm:t>
        <a:bodyPr/>
        <a:lstStyle/>
        <a:p>
          <a:endParaRPr lang="en-US"/>
        </a:p>
      </dgm:t>
    </dgm:pt>
    <dgm:pt modelId="{6866E3C8-116E-48AD-A4F4-087F4201A504}" type="pres">
      <dgm:prSet presAssocID="{F4591F93-623A-45E0-A09D-BBF16A289401}" presName="linear" presStyleCnt="0">
        <dgm:presLayoutVars>
          <dgm:animLvl val="lvl"/>
          <dgm:resizeHandles val="exact"/>
        </dgm:presLayoutVars>
      </dgm:prSet>
      <dgm:spPr/>
      <dgm:t>
        <a:bodyPr/>
        <a:lstStyle/>
        <a:p>
          <a:endParaRPr lang="en-US"/>
        </a:p>
      </dgm:t>
    </dgm:pt>
    <dgm:pt modelId="{BBED9E03-994F-4D8A-B451-419BDB7FAB4E}" type="pres">
      <dgm:prSet presAssocID="{BB32E1B8-43D2-40EA-886D-0DD7886B8041}" presName="parentText" presStyleLbl="node1" presStyleIdx="0" presStyleCnt="3" custAng="10800000" custFlipVert="1" custScaleY="31337" custLinFactY="-30158" custLinFactNeighborX="-348" custLinFactNeighborY="-100000">
        <dgm:presLayoutVars>
          <dgm:chMax val="0"/>
          <dgm:bulletEnabled val="1"/>
        </dgm:presLayoutVars>
      </dgm:prSet>
      <dgm:spPr/>
      <dgm:t>
        <a:bodyPr/>
        <a:lstStyle/>
        <a:p>
          <a:endParaRPr lang="tr-TR"/>
        </a:p>
      </dgm:t>
    </dgm:pt>
    <dgm:pt modelId="{E1084CA6-8751-4B1D-98C7-27FC5F817D96}" type="pres">
      <dgm:prSet presAssocID="{83B60F71-F95B-4506-B25A-610A1E2D328A}" presName="spacer" presStyleCnt="0"/>
      <dgm:spPr/>
    </dgm:pt>
    <dgm:pt modelId="{DD301CEB-AFA9-445B-B214-BCFB81813BDA}" type="pres">
      <dgm:prSet presAssocID="{4B454AB3-D4AF-474A-B1E2-D0A33D2E76B7}" presName="parentText" presStyleLbl="node1" presStyleIdx="1" presStyleCnt="3" custLinFactY="89984" custLinFactNeighborX="126" custLinFactNeighborY="100000">
        <dgm:presLayoutVars>
          <dgm:chMax val="0"/>
          <dgm:bulletEnabled val="1"/>
        </dgm:presLayoutVars>
      </dgm:prSet>
      <dgm:spPr/>
      <dgm:t>
        <a:bodyPr/>
        <a:lstStyle/>
        <a:p>
          <a:endParaRPr lang="en-US"/>
        </a:p>
      </dgm:t>
    </dgm:pt>
    <dgm:pt modelId="{A68B6D99-1B66-4532-96B3-6C974E3E1E90}" type="pres">
      <dgm:prSet presAssocID="{BAD8EDDC-CA4E-4ADF-AB04-317EA723FDFD}" presName="spacer" presStyleCnt="0"/>
      <dgm:spPr/>
    </dgm:pt>
    <dgm:pt modelId="{FCB3AB45-12A8-4DFD-8569-3BC726E769B7}" type="pres">
      <dgm:prSet presAssocID="{5584B467-5FE8-4DC2-896A-EE604C46FC98}" presName="parentText" presStyleLbl="node1" presStyleIdx="2" presStyleCnt="3" custScaleY="95062" custLinFactY="-101606" custLinFactNeighborX="1001" custLinFactNeighborY="-200000">
        <dgm:presLayoutVars>
          <dgm:chMax val="0"/>
          <dgm:bulletEnabled val="1"/>
        </dgm:presLayoutVars>
      </dgm:prSet>
      <dgm:spPr/>
      <dgm:t>
        <a:bodyPr/>
        <a:lstStyle/>
        <a:p>
          <a:endParaRPr lang="en-US"/>
        </a:p>
      </dgm:t>
    </dgm:pt>
  </dgm:ptLst>
  <dgm:cxnLst>
    <dgm:cxn modelId="{17011E44-1FC2-45D5-B0D3-4FF1321DF69E}" srcId="{F4591F93-623A-45E0-A09D-BBF16A289401}" destId="{5584B467-5FE8-4DC2-896A-EE604C46FC98}" srcOrd="2" destOrd="0" parTransId="{02D98C3F-3B8B-4A09-8FEA-F2285A375F43}" sibTransId="{17022CE8-8610-4678-B59A-86555D1AA752}"/>
    <dgm:cxn modelId="{F95EA133-4342-47C3-8459-D9337140DF35}" type="presOf" srcId="{5584B467-5FE8-4DC2-896A-EE604C46FC98}" destId="{FCB3AB45-12A8-4DFD-8569-3BC726E769B7}" srcOrd="0" destOrd="0" presId="urn:microsoft.com/office/officeart/2005/8/layout/vList2"/>
    <dgm:cxn modelId="{CC36F231-E35D-41C3-A487-AA2EB04C1094}" srcId="{F4591F93-623A-45E0-A09D-BBF16A289401}" destId="{BB32E1B8-43D2-40EA-886D-0DD7886B8041}" srcOrd="0" destOrd="0" parTransId="{4D5A981B-2DC8-42EF-B04E-7CD312EBA2B5}" sibTransId="{83B60F71-F95B-4506-B25A-610A1E2D328A}"/>
    <dgm:cxn modelId="{6664C8DD-57CB-4AD3-9DC1-6D98D4DDCF5D}" type="presOf" srcId="{F4591F93-623A-45E0-A09D-BBF16A289401}" destId="{6866E3C8-116E-48AD-A4F4-087F4201A504}" srcOrd="0" destOrd="0" presId="urn:microsoft.com/office/officeart/2005/8/layout/vList2"/>
    <dgm:cxn modelId="{989741C7-932E-4129-9315-A8279EEC63A1}" type="presOf" srcId="{4B454AB3-D4AF-474A-B1E2-D0A33D2E76B7}" destId="{DD301CEB-AFA9-445B-B214-BCFB81813BDA}" srcOrd="0" destOrd="0" presId="urn:microsoft.com/office/officeart/2005/8/layout/vList2"/>
    <dgm:cxn modelId="{E8928A91-C2E4-4502-8497-AC20D47837A8}" type="presOf" srcId="{BB32E1B8-43D2-40EA-886D-0DD7886B8041}" destId="{BBED9E03-994F-4D8A-B451-419BDB7FAB4E}" srcOrd="0" destOrd="0" presId="urn:microsoft.com/office/officeart/2005/8/layout/vList2"/>
    <dgm:cxn modelId="{438A32DE-4ECE-4B2D-850F-4DC12FD909BC}" srcId="{F4591F93-623A-45E0-A09D-BBF16A289401}" destId="{4B454AB3-D4AF-474A-B1E2-D0A33D2E76B7}" srcOrd="1" destOrd="0" parTransId="{84FB7B60-4BB7-481B-B13C-C915571AA2A6}" sibTransId="{BAD8EDDC-CA4E-4ADF-AB04-317EA723FDFD}"/>
    <dgm:cxn modelId="{3C0297F9-7A1C-42F0-A25C-99700DE82D5F}" type="presParOf" srcId="{6866E3C8-116E-48AD-A4F4-087F4201A504}" destId="{BBED9E03-994F-4D8A-B451-419BDB7FAB4E}" srcOrd="0" destOrd="0" presId="urn:microsoft.com/office/officeart/2005/8/layout/vList2"/>
    <dgm:cxn modelId="{653D7A97-497C-465B-9EDE-99B1F68AC2AA}" type="presParOf" srcId="{6866E3C8-116E-48AD-A4F4-087F4201A504}" destId="{E1084CA6-8751-4B1D-98C7-27FC5F817D96}" srcOrd="1" destOrd="0" presId="urn:microsoft.com/office/officeart/2005/8/layout/vList2"/>
    <dgm:cxn modelId="{6110945B-A56B-4246-ADB7-5697EDBB724B}" type="presParOf" srcId="{6866E3C8-116E-48AD-A4F4-087F4201A504}" destId="{DD301CEB-AFA9-445B-B214-BCFB81813BDA}" srcOrd="2" destOrd="0" presId="urn:microsoft.com/office/officeart/2005/8/layout/vList2"/>
    <dgm:cxn modelId="{C846EAD5-42D4-41EB-BA34-69DE383058F3}" type="presParOf" srcId="{6866E3C8-116E-48AD-A4F4-087F4201A504}" destId="{A68B6D99-1B66-4532-96B3-6C974E3E1E90}" srcOrd="3" destOrd="0" presId="urn:microsoft.com/office/officeart/2005/8/layout/vList2"/>
    <dgm:cxn modelId="{397C4961-DF05-45B3-8C3E-A0AE5E008775}" type="presParOf" srcId="{6866E3C8-116E-48AD-A4F4-087F4201A504}" destId="{FCB3AB45-12A8-4DFD-8569-3BC726E769B7}" srcOrd="4"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4591F93-623A-45E0-A09D-BBF16A28940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9C674C3-DF60-462C-86A7-0BFF9E173BB7}">
      <dgm:prSet/>
      <dgm:spPr>
        <a:solidFill>
          <a:schemeClr val="accent6">
            <a:lumMod val="75000"/>
          </a:schemeClr>
        </a:solidFill>
      </dgm:spPr>
      <dgm:t>
        <a:bodyPr/>
        <a:lstStyle/>
        <a:p>
          <a:pPr rtl="0"/>
          <a:r>
            <a:rPr lang="tr-TR" dirty="0" smtClean="0"/>
            <a:t>Transfer of p</a:t>
          </a:r>
          <a:r>
            <a:rPr lang="en-GB" dirty="0" err="1" smtClean="0"/>
            <a:t>owers</a:t>
          </a:r>
          <a:r>
            <a:rPr lang="en-GB" dirty="0" smtClean="0"/>
            <a:t> relating to the HRD Component to the EU Coordination Department was adopted on 31.01.2012</a:t>
          </a:r>
          <a:endParaRPr lang="tr-TR" dirty="0"/>
        </a:p>
      </dgm:t>
    </dgm:pt>
    <dgm:pt modelId="{46034797-2DBC-4275-AEB2-6A8254E67047}" type="parTrans" cxnId="{FE310F71-571C-483D-A912-54702CC99D12}">
      <dgm:prSet/>
      <dgm:spPr/>
      <dgm:t>
        <a:bodyPr/>
        <a:lstStyle/>
        <a:p>
          <a:endParaRPr lang="en-US"/>
        </a:p>
      </dgm:t>
    </dgm:pt>
    <dgm:pt modelId="{FE43CCAB-11F8-4D03-9C76-DF2ED0690E11}" type="sibTrans" cxnId="{FE310F71-571C-483D-A912-54702CC99D12}">
      <dgm:prSet/>
      <dgm:spPr/>
      <dgm:t>
        <a:bodyPr/>
        <a:lstStyle/>
        <a:p>
          <a:endParaRPr lang="en-US"/>
        </a:p>
      </dgm:t>
    </dgm:pt>
    <dgm:pt modelId="{5584B467-5FE8-4DC2-896A-EE604C46FC98}">
      <dgm:prSet/>
      <dgm:spPr/>
      <dgm:t>
        <a:bodyPr/>
        <a:lstStyle/>
        <a:p>
          <a:pPr rtl="0"/>
          <a:r>
            <a:rPr lang="en-GB" dirty="0" smtClean="0"/>
            <a:t>Waiving ex-ante control for publications / submission of procurement notices: 30 June 2014. </a:t>
          </a:r>
          <a:endParaRPr lang="tr-TR" dirty="0" smtClean="0"/>
        </a:p>
      </dgm:t>
    </dgm:pt>
    <dgm:pt modelId="{02D98C3F-3B8B-4A09-8FEA-F2285A375F43}" type="parTrans" cxnId="{17011E44-1FC2-45D5-B0D3-4FF1321DF69E}">
      <dgm:prSet/>
      <dgm:spPr/>
      <dgm:t>
        <a:bodyPr/>
        <a:lstStyle/>
        <a:p>
          <a:endParaRPr lang="en-US"/>
        </a:p>
      </dgm:t>
    </dgm:pt>
    <dgm:pt modelId="{17022CE8-8610-4678-B59A-86555D1AA752}" type="sibTrans" cxnId="{17011E44-1FC2-45D5-B0D3-4FF1321DF69E}">
      <dgm:prSet/>
      <dgm:spPr/>
      <dgm:t>
        <a:bodyPr/>
        <a:lstStyle/>
        <a:p>
          <a:endParaRPr lang="en-US"/>
        </a:p>
      </dgm:t>
    </dgm:pt>
    <dgm:pt modelId="{BB32E1B8-43D2-40EA-886D-0DD7886B8041}">
      <dgm:prSet custT="1"/>
      <dgm:spPr>
        <a:solidFill>
          <a:schemeClr val="accent1">
            <a:lumMod val="75000"/>
          </a:schemeClr>
        </a:solidFill>
      </dgm:spPr>
      <dgm:t>
        <a:bodyPr/>
        <a:lstStyle/>
        <a:p>
          <a:r>
            <a:rPr lang="tr-TR" sz="1400" b="1" dirty="0" smtClean="0"/>
            <a:t>IDENTIFICATION AND INTRODUCTION – DIS ROADMAP</a:t>
          </a:r>
          <a:endParaRPr lang="tr-TR" sz="1400" b="1" dirty="0"/>
        </a:p>
      </dgm:t>
    </dgm:pt>
    <dgm:pt modelId="{4D5A981B-2DC8-42EF-B04E-7CD312EBA2B5}" type="parTrans" cxnId="{CC36F231-E35D-41C3-A487-AA2EB04C1094}">
      <dgm:prSet/>
      <dgm:spPr/>
      <dgm:t>
        <a:bodyPr/>
        <a:lstStyle/>
        <a:p>
          <a:endParaRPr lang="tr-TR"/>
        </a:p>
      </dgm:t>
    </dgm:pt>
    <dgm:pt modelId="{83B60F71-F95B-4506-B25A-610A1E2D328A}" type="sibTrans" cxnId="{CC36F231-E35D-41C3-A487-AA2EB04C1094}">
      <dgm:prSet/>
      <dgm:spPr/>
      <dgm:t>
        <a:bodyPr/>
        <a:lstStyle/>
        <a:p>
          <a:endParaRPr lang="tr-TR"/>
        </a:p>
      </dgm:t>
    </dgm:pt>
    <dgm:pt modelId="{4B454AB3-D4AF-474A-B1E2-D0A33D2E76B7}">
      <dgm:prSet/>
      <dgm:spPr/>
      <dgm:t>
        <a:bodyPr/>
        <a:lstStyle/>
        <a:p>
          <a:pPr rtl="0"/>
          <a:r>
            <a:rPr lang="tr-TR" dirty="0" smtClean="0"/>
            <a:t>4</a:t>
          </a:r>
          <a:r>
            <a:rPr lang="en-GB" dirty="0" smtClean="0"/>
            <a:t> </a:t>
          </a:r>
          <a:r>
            <a:rPr lang="tr-TR" dirty="0" err="1" smtClean="0"/>
            <a:t>February</a:t>
          </a:r>
          <a:r>
            <a:rPr lang="tr-TR" dirty="0" smtClean="0"/>
            <a:t> </a:t>
          </a:r>
          <a:r>
            <a:rPr lang="en-GB" dirty="0" smtClean="0"/>
            <a:t>201</a:t>
          </a:r>
          <a:r>
            <a:rPr lang="tr-TR" dirty="0" smtClean="0"/>
            <a:t>3: </a:t>
          </a:r>
          <a:r>
            <a:rPr lang="en-GB" dirty="0" smtClean="0"/>
            <a:t>Waiving ex-ante control for publications / submission of procurement notices</a:t>
          </a:r>
          <a:endParaRPr lang="tr-TR" dirty="0"/>
        </a:p>
      </dgm:t>
    </dgm:pt>
    <dgm:pt modelId="{BAD8EDDC-CA4E-4ADF-AB04-317EA723FDFD}" type="sibTrans" cxnId="{438A32DE-4ECE-4B2D-850F-4DC12FD909BC}">
      <dgm:prSet/>
      <dgm:spPr/>
      <dgm:t>
        <a:bodyPr/>
        <a:lstStyle/>
        <a:p>
          <a:endParaRPr lang="en-US"/>
        </a:p>
      </dgm:t>
    </dgm:pt>
    <dgm:pt modelId="{84FB7B60-4BB7-481B-B13C-C915571AA2A6}" type="parTrans" cxnId="{438A32DE-4ECE-4B2D-850F-4DC12FD909BC}">
      <dgm:prSet/>
      <dgm:spPr/>
      <dgm:t>
        <a:bodyPr/>
        <a:lstStyle/>
        <a:p>
          <a:endParaRPr lang="en-US"/>
        </a:p>
      </dgm:t>
    </dgm:pt>
    <dgm:pt modelId="{BAFF0077-99D0-4DB4-B23A-FF6F894EECD1}">
      <dgm:prSet/>
      <dgm:spPr/>
      <dgm:t>
        <a:bodyPr/>
        <a:lstStyle/>
        <a:p>
          <a:r>
            <a:rPr lang="tr-TR" dirty="0" smtClean="0"/>
            <a:t>30 </a:t>
          </a:r>
          <a:r>
            <a:rPr lang="tr-TR" dirty="0" err="1" smtClean="0"/>
            <a:t>September</a:t>
          </a:r>
          <a:r>
            <a:rPr lang="tr-TR" dirty="0" smtClean="0"/>
            <a:t> 2016: </a:t>
          </a:r>
          <a:r>
            <a:rPr lang="en-GB" dirty="0" smtClean="0"/>
            <a:t>Waiving ex-ante control for submission of tender dossier and calls for proposals</a:t>
          </a:r>
          <a:endParaRPr lang="tr-TR" dirty="0"/>
        </a:p>
      </dgm:t>
    </dgm:pt>
    <dgm:pt modelId="{2F5589F8-9411-4483-8077-B3259C54F3E8}" type="parTrans" cxnId="{71EA6F32-8133-4539-B6D6-97B68FBB911C}">
      <dgm:prSet/>
      <dgm:spPr/>
      <dgm:t>
        <a:bodyPr/>
        <a:lstStyle/>
        <a:p>
          <a:endParaRPr lang="tr-TR"/>
        </a:p>
      </dgm:t>
    </dgm:pt>
    <dgm:pt modelId="{6E8E85AC-5164-4EF1-A88F-E4DCEEF1ABBE}" type="sibTrans" cxnId="{71EA6F32-8133-4539-B6D6-97B68FBB911C}">
      <dgm:prSet/>
      <dgm:spPr/>
      <dgm:t>
        <a:bodyPr/>
        <a:lstStyle/>
        <a:p>
          <a:endParaRPr lang="tr-TR"/>
        </a:p>
      </dgm:t>
    </dgm:pt>
    <dgm:pt modelId="{EA19FCC7-0009-42F5-9269-E4D55F05445C}">
      <dgm:prSet/>
      <dgm:spPr/>
      <dgm:t>
        <a:bodyPr/>
        <a:lstStyle/>
        <a:p>
          <a:r>
            <a:rPr lang="en-GB" dirty="0" smtClean="0"/>
            <a:t>31 December 2015</a:t>
          </a:r>
          <a:r>
            <a:rPr lang="tr-TR" dirty="0" smtClean="0"/>
            <a:t>: </a:t>
          </a:r>
          <a:r>
            <a:rPr lang="en-GB" dirty="0" smtClean="0"/>
            <a:t>Waiving ex-ante control for short list /evaluation reports</a:t>
          </a:r>
          <a:endParaRPr lang="tr-TR" dirty="0"/>
        </a:p>
      </dgm:t>
    </dgm:pt>
    <dgm:pt modelId="{AC207350-39C0-4950-B252-2E0D08D43C54}" type="parTrans" cxnId="{F58C078D-2B4C-4905-BD79-3AFAF7D88FE9}">
      <dgm:prSet/>
      <dgm:spPr/>
      <dgm:t>
        <a:bodyPr/>
        <a:lstStyle/>
        <a:p>
          <a:endParaRPr lang="tr-TR"/>
        </a:p>
      </dgm:t>
    </dgm:pt>
    <dgm:pt modelId="{50632A19-920C-4D4C-A3A4-799F51755F50}" type="sibTrans" cxnId="{F58C078D-2B4C-4905-BD79-3AFAF7D88FE9}">
      <dgm:prSet/>
      <dgm:spPr/>
      <dgm:t>
        <a:bodyPr/>
        <a:lstStyle/>
        <a:p>
          <a:endParaRPr lang="tr-TR"/>
        </a:p>
      </dgm:t>
    </dgm:pt>
    <dgm:pt modelId="{EAFD3C45-B2C8-45D0-A63F-AAD810DB9B1D}">
      <dgm:prSet/>
      <dgm:spPr/>
      <dgm:t>
        <a:bodyPr/>
        <a:lstStyle/>
        <a:p>
          <a:r>
            <a:rPr lang="tr-TR" dirty="0" smtClean="0"/>
            <a:t>31 </a:t>
          </a:r>
          <a:r>
            <a:rPr lang="tr-TR" dirty="0" err="1" smtClean="0"/>
            <a:t>March</a:t>
          </a:r>
          <a:r>
            <a:rPr lang="tr-TR" dirty="0" smtClean="0"/>
            <a:t> </a:t>
          </a:r>
          <a:r>
            <a:rPr lang="en-GB" dirty="0" smtClean="0"/>
            <a:t>201</a:t>
          </a:r>
          <a:r>
            <a:rPr lang="tr-TR" dirty="0" smtClean="0"/>
            <a:t>4: </a:t>
          </a:r>
          <a:r>
            <a:rPr lang="en-GB" dirty="0" smtClean="0"/>
            <a:t>Waiving ex-ante control for submission of nominations of evaluation committees</a:t>
          </a:r>
          <a:endParaRPr lang="tr-TR" dirty="0"/>
        </a:p>
      </dgm:t>
    </dgm:pt>
    <dgm:pt modelId="{E4836B69-D8B5-405E-BF0A-F045E20957F7}" type="parTrans" cxnId="{207B8168-0E78-4EA0-B470-E86219566BF1}">
      <dgm:prSet/>
      <dgm:spPr/>
      <dgm:t>
        <a:bodyPr/>
        <a:lstStyle/>
        <a:p>
          <a:endParaRPr lang="tr-TR"/>
        </a:p>
      </dgm:t>
    </dgm:pt>
    <dgm:pt modelId="{D9767938-E760-48E5-9D3A-495DFB3F278D}" type="sibTrans" cxnId="{207B8168-0E78-4EA0-B470-E86219566BF1}">
      <dgm:prSet/>
      <dgm:spPr/>
      <dgm:t>
        <a:bodyPr/>
        <a:lstStyle/>
        <a:p>
          <a:endParaRPr lang="tr-TR"/>
        </a:p>
      </dgm:t>
    </dgm:pt>
    <dgm:pt modelId="{E68F98A6-77C4-4C9B-A15F-80D0D3B0BEE5}">
      <dgm:prSet/>
      <dgm:spPr/>
      <dgm:t>
        <a:bodyPr/>
        <a:lstStyle/>
        <a:p>
          <a:r>
            <a:rPr lang="en-GB" dirty="0" smtClean="0"/>
            <a:t>30 September 2014</a:t>
          </a:r>
          <a:r>
            <a:rPr lang="tr-TR" dirty="0" smtClean="0"/>
            <a:t>: </a:t>
          </a:r>
          <a:r>
            <a:rPr lang="en-GB" dirty="0" smtClean="0"/>
            <a:t>Waiving ex-ante control for contracts</a:t>
          </a:r>
          <a:endParaRPr lang="tr-TR" dirty="0"/>
        </a:p>
      </dgm:t>
    </dgm:pt>
    <dgm:pt modelId="{337C4960-1B22-4E35-81B4-D5128CE3AB19}" type="parTrans" cxnId="{38462E9E-0A11-49A7-8D4F-B7B11AB86B8D}">
      <dgm:prSet/>
      <dgm:spPr/>
      <dgm:t>
        <a:bodyPr/>
        <a:lstStyle/>
        <a:p>
          <a:endParaRPr lang="tr-TR"/>
        </a:p>
      </dgm:t>
    </dgm:pt>
    <dgm:pt modelId="{BC4E2757-3108-4872-91ED-8710C0F01846}" type="sibTrans" cxnId="{38462E9E-0A11-49A7-8D4F-B7B11AB86B8D}">
      <dgm:prSet/>
      <dgm:spPr/>
      <dgm:t>
        <a:bodyPr/>
        <a:lstStyle/>
        <a:p>
          <a:endParaRPr lang="tr-TR"/>
        </a:p>
      </dgm:t>
    </dgm:pt>
    <dgm:pt modelId="{1E6ECE10-CC1D-4B05-B7A5-2AC171F94D95}">
      <dgm:prSet/>
      <dgm:spPr/>
      <dgm:t>
        <a:bodyPr/>
        <a:lstStyle/>
        <a:p>
          <a:r>
            <a:rPr lang="tr-TR" dirty="0" smtClean="0"/>
            <a:t>31 </a:t>
          </a:r>
          <a:r>
            <a:rPr lang="tr-TR" dirty="0" err="1" smtClean="0"/>
            <a:t>December</a:t>
          </a:r>
          <a:r>
            <a:rPr lang="tr-TR" dirty="0" smtClean="0"/>
            <a:t> 2014: </a:t>
          </a:r>
          <a:r>
            <a:rPr lang="en-GB" dirty="0" smtClean="0"/>
            <a:t>Waiving ex-ante control for contracts addenda</a:t>
          </a:r>
          <a:endParaRPr lang="tr-TR" dirty="0"/>
        </a:p>
      </dgm:t>
    </dgm:pt>
    <dgm:pt modelId="{D29E6D44-843D-4C69-B348-91C4D19D46CB}" type="parTrans" cxnId="{9872DA0D-9E70-4386-9FEB-DD61B7D97789}">
      <dgm:prSet/>
      <dgm:spPr/>
      <dgm:t>
        <a:bodyPr/>
        <a:lstStyle/>
        <a:p>
          <a:endParaRPr lang="tr-TR"/>
        </a:p>
      </dgm:t>
    </dgm:pt>
    <dgm:pt modelId="{D1FC1B51-0867-4CD9-9083-2B44CF9647D3}" type="sibTrans" cxnId="{9872DA0D-9E70-4386-9FEB-DD61B7D97789}">
      <dgm:prSet/>
      <dgm:spPr/>
      <dgm:t>
        <a:bodyPr/>
        <a:lstStyle/>
        <a:p>
          <a:endParaRPr lang="tr-TR"/>
        </a:p>
      </dgm:t>
    </dgm:pt>
    <dgm:pt modelId="{6866E3C8-116E-48AD-A4F4-087F4201A504}" type="pres">
      <dgm:prSet presAssocID="{F4591F93-623A-45E0-A09D-BBF16A289401}" presName="linear" presStyleCnt="0">
        <dgm:presLayoutVars>
          <dgm:animLvl val="lvl"/>
          <dgm:resizeHandles val="exact"/>
        </dgm:presLayoutVars>
      </dgm:prSet>
      <dgm:spPr/>
      <dgm:t>
        <a:bodyPr/>
        <a:lstStyle/>
        <a:p>
          <a:endParaRPr lang="en-US"/>
        </a:p>
      </dgm:t>
    </dgm:pt>
    <dgm:pt modelId="{BBED9E03-994F-4D8A-B451-419BDB7FAB4E}" type="pres">
      <dgm:prSet presAssocID="{BB32E1B8-43D2-40EA-886D-0DD7886B8041}" presName="parentText" presStyleLbl="node1" presStyleIdx="0" presStyleCnt="9" custScaleY="171651" custLinFactY="-125133" custLinFactNeighborX="126" custLinFactNeighborY="-200000">
        <dgm:presLayoutVars>
          <dgm:chMax val="0"/>
          <dgm:bulletEnabled val="1"/>
        </dgm:presLayoutVars>
      </dgm:prSet>
      <dgm:spPr/>
      <dgm:t>
        <a:bodyPr/>
        <a:lstStyle/>
        <a:p>
          <a:endParaRPr lang="tr-TR"/>
        </a:p>
      </dgm:t>
    </dgm:pt>
    <dgm:pt modelId="{E1084CA6-8751-4B1D-98C7-27FC5F817D96}" type="pres">
      <dgm:prSet presAssocID="{83B60F71-F95B-4506-B25A-610A1E2D328A}" presName="spacer" presStyleCnt="0"/>
      <dgm:spPr/>
      <dgm:t>
        <a:bodyPr/>
        <a:lstStyle/>
        <a:p>
          <a:endParaRPr lang="tr-TR"/>
        </a:p>
      </dgm:t>
    </dgm:pt>
    <dgm:pt modelId="{265D20FF-F7C4-4299-B589-2DB58C648E71}" type="pres">
      <dgm:prSet presAssocID="{39C674C3-DF60-462C-86A7-0BFF9E173BB7}" presName="parentText" presStyleLbl="node1" presStyleIdx="1" presStyleCnt="9" custScaleY="180207" custLinFactY="-64737" custLinFactNeighborX="126" custLinFactNeighborY="-100000">
        <dgm:presLayoutVars>
          <dgm:chMax val="0"/>
          <dgm:bulletEnabled val="1"/>
        </dgm:presLayoutVars>
      </dgm:prSet>
      <dgm:spPr/>
      <dgm:t>
        <a:bodyPr/>
        <a:lstStyle/>
        <a:p>
          <a:endParaRPr lang="en-US"/>
        </a:p>
      </dgm:t>
    </dgm:pt>
    <dgm:pt modelId="{A19F8356-6724-402E-8A9A-EA3F5070B39F}" type="pres">
      <dgm:prSet presAssocID="{FE43CCAB-11F8-4D03-9C76-DF2ED0690E11}" presName="spacer" presStyleCnt="0"/>
      <dgm:spPr/>
      <dgm:t>
        <a:bodyPr/>
        <a:lstStyle/>
        <a:p>
          <a:endParaRPr lang="tr-TR"/>
        </a:p>
      </dgm:t>
    </dgm:pt>
    <dgm:pt modelId="{DD301CEB-AFA9-445B-B214-BCFB81813BDA}" type="pres">
      <dgm:prSet presAssocID="{4B454AB3-D4AF-474A-B1E2-D0A33D2E76B7}" presName="parentText" presStyleLbl="node1" presStyleIdx="2" presStyleCnt="9" custLinFactY="-36790" custLinFactNeighborX="126" custLinFactNeighborY="-100000">
        <dgm:presLayoutVars>
          <dgm:chMax val="0"/>
          <dgm:bulletEnabled val="1"/>
        </dgm:presLayoutVars>
      </dgm:prSet>
      <dgm:spPr/>
      <dgm:t>
        <a:bodyPr/>
        <a:lstStyle/>
        <a:p>
          <a:endParaRPr lang="en-US"/>
        </a:p>
      </dgm:t>
    </dgm:pt>
    <dgm:pt modelId="{A68B6D99-1B66-4532-96B3-6C974E3E1E90}" type="pres">
      <dgm:prSet presAssocID="{BAD8EDDC-CA4E-4ADF-AB04-317EA723FDFD}" presName="spacer" presStyleCnt="0"/>
      <dgm:spPr/>
      <dgm:t>
        <a:bodyPr/>
        <a:lstStyle/>
        <a:p>
          <a:endParaRPr lang="tr-TR"/>
        </a:p>
      </dgm:t>
    </dgm:pt>
    <dgm:pt modelId="{FCB3AB45-12A8-4DFD-8569-3BC726E769B7}" type="pres">
      <dgm:prSet presAssocID="{5584B467-5FE8-4DC2-896A-EE604C46FC98}" presName="parentText" presStyleLbl="node1" presStyleIdx="3" presStyleCnt="9" custLinFactY="-28709" custLinFactNeighborX="126" custLinFactNeighborY="-100000">
        <dgm:presLayoutVars>
          <dgm:chMax val="0"/>
          <dgm:bulletEnabled val="1"/>
        </dgm:presLayoutVars>
      </dgm:prSet>
      <dgm:spPr/>
      <dgm:t>
        <a:bodyPr/>
        <a:lstStyle/>
        <a:p>
          <a:endParaRPr lang="en-US"/>
        </a:p>
      </dgm:t>
    </dgm:pt>
    <dgm:pt modelId="{B9BC5CDB-42FD-4D98-BE07-551CCA3DCBFE}" type="pres">
      <dgm:prSet presAssocID="{17022CE8-8610-4678-B59A-86555D1AA752}" presName="spacer" presStyleCnt="0"/>
      <dgm:spPr/>
      <dgm:t>
        <a:bodyPr/>
        <a:lstStyle/>
        <a:p>
          <a:endParaRPr lang="tr-TR"/>
        </a:p>
      </dgm:t>
    </dgm:pt>
    <dgm:pt modelId="{2723ECFB-E8A5-417F-AD7C-11FB61E1AC08}" type="pres">
      <dgm:prSet presAssocID="{BAFF0077-99D0-4DB4-B23A-FF6F894EECD1}" presName="parentText" presStyleLbl="node1" presStyleIdx="4" presStyleCnt="9" custLinFactY="-20628" custLinFactNeighborX="126" custLinFactNeighborY="-100000">
        <dgm:presLayoutVars>
          <dgm:chMax val="0"/>
          <dgm:bulletEnabled val="1"/>
        </dgm:presLayoutVars>
      </dgm:prSet>
      <dgm:spPr/>
      <dgm:t>
        <a:bodyPr/>
        <a:lstStyle/>
        <a:p>
          <a:endParaRPr lang="tr-TR"/>
        </a:p>
      </dgm:t>
    </dgm:pt>
    <dgm:pt modelId="{3B913775-6195-44CE-8A3E-C50BD71906CF}" type="pres">
      <dgm:prSet presAssocID="{6E8E85AC-5164-4EF1-A88F-E4DCEEF1ABBE}" presName="spacer" presStyleCnt="0"/>
      <dgm:spPr/>
      <dgm:t>
        <a:bodyPr/>
        <a:lstStyle/>
        <a:p>
          <a:endParaRPr lang="tr-TR"/>
        </a:p>
      </dgm:t>
    </dgm:pt>
    <dgm:pt modelId="{C001801E-2937-422B-84FF-FB3980339CFE}" type="pres">
      <dgm:prSet presAssocID="{EA19FCC7-0009-42F5-9269-E4D55F05445C}" presName="parentText" presStyleLbl="node1" presStyleIdx="5" presStyleCnt="9" custLinFactY="-12547" custLinFactNeighborX="126" custLinFactNeighborY="-100000">
        <dgm:presLayoutVars>
          <dgm:chMax val="0"/>
          <dgm:bulletEnabled val="1"/>
        </dgm:presLayoutVars>
      </dgm:prSet>
      <dgm:spPr/>
      <dgm:t>
        <a:bodyPr/>
        <a:lstStyle/>
        <a:p>
          <a:endParaRPr lang="tr-TR"/>
        </a:p>
      </dgm:t>
    </dgm:pt>
    <dgm:pt modelId="{1B7AEB1C-9BE8-4B43-84AB-73F87B0FFBF6}" type="pres">
      <dgm:prSet presAssocID="{50632A19-920C-4D4C-A3A4-799F51755F50}" presName="spacer" presStyleCnt="0"/>
      <dgm:spPr/>
      <dgm:t>
        <a:bodyPr/>
        <a:lstStyle/>
        <a:p>
          <a:endParaRPr lang="tr-TR"/>
        </a:p>
      </dgm:t>
    </dgm:pt>
    <dgm:pt modelId="{453B4852-BA1A-411A-A666-8ACCE0D6181A}" type="pres">
      <dgm:prSet presAssocID="{EAFD3C45-B2C8-45D0-A63F-AAD810DB9B1D}" presName="parentText" presStyleLbl="node1" presStyleIdx="6" presStyleCnt="9" custLinFactY="-4466" custLinFactNeighborX="126" custLinFactNeighborY="-100000">
        <dgm:presLayoutVars>
          <dgm:chMax val="0"/>
          <dgm:bulletEnabled val="1"/>
        </dgm:presLayoutVars>
      </dgm:prSet>
      <dgm:spPr/>
      <dgm:t>
        <a:bodyPr/>
        <a:lstStyle/>
        <a:p>
          <a:endParaRPr lang="tr-TR"/>
        </a:p>
      </dgm:t>
    </dgm:pt>
    <dgm:pt modelId="{A9F323C0-BA6E-4A84-B0A6-D2AC5199CFE0}" type="pres">
      <dgm:prSet presAssocID="{D9767938-E760-48E5-9D3A-495DFB3F278D}" presName="spacer" presStyleCnt="0"/>
      <dgm:spPr/>
      <dgm:t>
        <a:bodyPr/>
        <a:lstStyle/>
        <a:p>
          <a:endParaRPr lang="tr-TR"/>
        </a:p>
      </dgm:t>
    </dgm:pt>
    <dgm:pt modelId="{5CD658C9-524B-45C4-82FC-0E0BF4091BA0}" type="pres">
      <dgm:prSet presAssocID="{E68F98A6-77C4-4C9B-A15F-80D0D3B0BEE5}" presName="parentText" presStyleLbl="node1" presStyleIdx="7" presStyleCnt="9" custLinFactNeighborX="126" custLinFactNeighborY="-69896">
        <dgm:presLayoutVars>
          <dgm:chMax val="0"/>
          <dgm:bulletEnabled val="1"/>
        </dgm:presLayoutVars>
      </dgm:prSet>
      <dgm:spPr/>
      <dgm:t>
        <a:bodyPr/>
        <a:lstStyle/>
        <a:p>
          <a:endParaRPr lang="tr-TR"/>
        </a:p>
      </dgm:t>
    </dgm:pt>
    <dgm:pt modelId="{DEEA9DE4-2795-44A1-9084-4668149046B2}" type="pres">
      <dgm:prSet presAssocID="{BC4E2757-3108-4872-91ED-8710C0F01846}" presName="spacer" presStyleCnt="0"/>
      <dgm:spPr/>
      <dgm:t>
        <a:bodyPr/>
        <a:lstStyle/>
        <a:p>
          <a:endParaRPr lang="tr-TR"/>
        </a:p>
      </dgm:t>
    </dgm:pt>
    <dgm:pt modelId="{2C037C80-707E-465E-A26B-0FD1F0B1C7E0}" type="pres">
      <dgm:prSet presAssocID="{1E6ECE10-CC1D-4B05-B7A5-2AC171F94D95}" presName="parentText" presStyleLbl="node1" presStyleIdx="8" presStyleCnt="9">
        <dgm:presLayoutVars>
          <dgm:chMax val="0"/>
          <dgm:bulletEnabled val="1"/>
        </dgm:presLayoutVars>
      </dgm:prSet>
      <dgm:spPr/>
      <dgm:t>
        <a:bodyPr/>
        <a:lstStyle/>
        <a:p>
          <a:endParaRPr lang="tr-TR"/>
        </a:p>
      </dgm:t>
    </dgm:pt>
  </dgm:ptLst>
  <dgm:cxnLst>
    <dgm:cxn modelId="{FE310F71-571C-483D-A912-54702CC99D12}" srcId="{F4591F93-623A-45E0-A09D-BBF16A289401}" destId="{39C674C3-DF60-462C-86A7-0BFF9E173BB7}" srcOrd="1" destOrd="0" parTransId="{46034797-2DBC-4275-AEB2-6A8254E67047}" sibTransId="{FE43CCAB-11F8-4D03-9C76-DF2ED0690E11}"/>
    <dgm:cxn modelId="{71EA6F32-8133-4539-B6D6-97B68FBB911C}" srcId="{F4591F93-623A-45E0-A09D-BBF16A289401}" destId="{BAFF0077-99D0-4DB4-B23A-FF6F894EECD1}" srcOrd="4" destOrd="0" parTransId="{2F5589F8-9411-4483-8077-B3259C54F3E8}" sibTransId="{6E8E85AC-5164-4EF1-A88F-E4DCEEF1ABBE}"/>
    <dgm:cxn modelId="{9F69BF11-2C7B-499B-8504-517625C26B0B}" type="presOf" srcId="{5584B467-5FE8-4DC2-896A-EE604C46FC98}" destId="{FCB3AB45-12A8-4DFD-8569-3BC726E769B7}" srcOrd="0" destOrd="0" presId="urn:microsoft.com/office/officeart/2005/8/layout/vList2"/>
    <dgm:cxn modelId="{F58C078D-2B4C-4905-BD79-3AFAF7D88FE9}" srcId="{F4591F93-623A-45E0-A09D-BBF16A289401}" destId="{EA19FCC7-0009-42F5-9269-E4D55F05445C}" srcOrd="5" destOrd="0" parTransId="{AC207350-39C0-4950-B252-2E0D08D43C54}" sibTransId="{50632A19-920C-4D4C-A3A4-799F51755F50}"/>
    <dgm:cxn modelId="{0B2798EF-1B52-4DE3-99B7-E97730F57AB9}" type="presOf" srcId="{BAFF0077-99D0-4DB4-B23A-FF6F894EECD1}" destId="{2723ECFB-E8A5-417F-AD7C-11FB61E1AC08}" srcOrd="0" destOrd="0" presId="urn:microsoft.com/office/officeart/2005/8/layout/vList2"/>
    <dgm:cxn modelId="{438A32DE-4ECE-4B2D-850F-4DC12FD909BC}" srcId="{F4591F93-623A-45E0-A09D-BBF16A289401}" destId="{4B454AB3-D4AF-474A-B1E2-D0A33D2E76B7}" srcOrd="2" destOrd="0" parTransId="{84FB7B60-4BB7-481B-B13C-C915571AA2A6}" sibTransId="{BAD8EDDC-CA4E-4ADF-AB04-317EA723FDFD}"/>
    <dgm:cxn modelId="{17011E44-1FC2-45D5-B0D3-4FF1321DF69E}" srcId="{F4591F93-623A-45E0-A09D-BBF16A289401}" destId="{5584B467-5FE8-4DC2-896A-EE604C46FC98}" srcOrd="3" destOrd="0" parTransId="{02D98C3F-3B8B-4A09-8FEA-F2285A375F43}" sibTransId="{17022CE8-8610-4678-B59A-86555D1AA752}"/>
    <dgm:cxn modelId="{B4224AFE-0A04-4EB0-B701-92BB22167F06}" type="presOf" srcId="{1E6ECE10-CC1D-4B05-B7A5-2AC171F94D95}" destId="{2C037C80-707E-465E-A26B-0FD1F0B1C7E0}" srcOrd="0" destOrd="0" presId="urn:microsoft.com/office/officeart/2005/8/layout/vList2"/>
    <dgm:cxn modelId="{E00ACB58-3573-436B-A2F8-7D635D941777}" type="presOf" srcId="{EA19FCC7-0009-42F5-9269-E4D55F05445C}" destId="{C001801E-2937-422B-84FF-FB3980339CFE}" srcOrd="0" destOrd="0" presId="urn:microsoft.com/office/officeart/2005/8/layout/vList2"/>
    <dgm:cxn modelId="{207B8168-0E78-4EA0-B470-E86219566BF1}" srcId="{F4591F93-623A-45E0-A09D-BBF16A289401}" destId="{EAFD3C45-B2C8-45D0-A63F-AAD810DB9B1D}" srcOrd="6" destOrd="0" parTransId="{E4836B69-D8B5-405E-BF0A-F045E20957F7}" sibTransId="{D9767938-E760-48E5-9D3A-495DFB3F278D}"/>
    <dgm:cxn modelId="{CC36F231-E35D-41C3-A487-AA2EB04C1094}" srcId="{F4591F93-623A-45E0-A09D-BBF16A289401}" destId="{BB32E1B8-43D2-40EA-886D-0DD7886B8041}" srcOrd="0" destOrd="0" parTransId="{4D5A981B-2DC8-42EF-B04E-7CD312EBA2B5}" sibTransId="{83B60F71-F95B-4506-B25A-610A1E2D328A}"/>
    <dgm:cxn modelId="{4E445569-043A-4699-8DF7-3493C684F9B9}" type="presOf" srcId="{E68F98A6-77C4-4C9B-A15F-80D0D3B0BEE5}" destId="{5CD658C9-524B-45C4-82FC-0E0BF4091BA0}" srcOrd="0" destOrd="0" presId="urn:microsoft.com/office/officeart/2005/8/layout/vList2"/>
    <dgm:cxn modelId="{62FE116F-EAE7-4AA2-9887-DC798E6A5181}" type="presOf" srcId="{4B454AB3-D4AF-474A-B1E2-D0A33D2E76B7}" destId="{DD301CEB-AFA9-445B-B214-BCFB81813BDA}" srcOrd="0" destOrd="0" presId="urn:microsoft.com/office/officeart/2005/8/layout/vList2"/>
    <dgm:cxn modelId="{0E3E0F5D-105B-4737-9B64-E62710B8B324}" type="presOf" srcId="{EAFD3C45-B2C8-45D0-A63F-AAD810DB9B1D}" destId="{453B4852-BA1A-411A-A666-8ACCE0D6181A}" srcOrd="0" destOrd="0" presId="urn:microsoft.com/office/officeart/2005/8/layout/vList2"/>
    <dgm:cxn modelId="{38462E9E-0A11-49A7-8D4F-B7B11AB86B8D}" srcId="{F4591F93-623A-45E0-A09D-BBF16A289401}" destId="{E68F98A6-77C4-4C9B-A15F-80D0D3B0BEE5}" srcOrd="7" destOrd="0" parTransId="{337C4960-1B22-4E35-81B4-D5128CE3AB19}" sibTransId="{BC4E2757-3108-4872-91ED-8710C0F01846}"/>
    <dgm:cxn modelId="{7062E9FA-CC35-43EB-81DE-7354E45E58DA}" type="presOf" srcId="{BB32E1B8-43D2-40EA-886D-0DD7886B8041}" destId="{BBED9E03-994F-4D8A-B451-419BDB7FAB4E}" srcOrd="0" destOrd="0" presId="urn:microsoft.com/office/officeart/2005/8/layout/vList2"/>
    <dgm:cxn modelId="{09AEF981-AB9E-458C-8302-060832EF0F02}" type="presOf" srcId="{39C674C3-DF60-462C-86A7-0BFF9E173BB7}" destId="{265D20FF-F7C4-4299-B589-2DB58C648E71}" srcOrd="0" destOrd="0" presId="urn:microsoft.com/office/officeart/2005/8/layout/vList2"/>
    <dgm:cxn modelId="{9872DA0D-9E70-4386-9FEB-DD61B7D97789}" srcId="{F4591F93-623A-45E0-A09D-BBF16A289401}" destId="{1E6ECE10-CC1D-4B05-B7A5-2AC171F94D95}" srcOrd="8" destOrd="0" parTransId="{D29E6D44-843D-4C69-B348-91C4D19D46CB}" sibTransId="{D1FC1B51-0867-4CD9-9083-2B44CF9647D3}"/>
    <dgm:cxn modelId="{62E83C07-BE22-44BD-A723-1E0EE9B4A727}" type="presOf" srcId="{F4591F93-623A-45E0-A09D-BBF16A289401}" destId="{6866E3C8-116E-48AD-A4F4-087F4201A504}" srcOrd="0" destOrd="0" presId="urn:microsoft.com/office/officeart/2005/8/layout/vList2"/>
    <dgm:cxn modelId="{68914EF8-7F9B-4EEB-999D-5E1CE19EA281}" type="presParOf" srcId="{6866E3C8-116E-48AD-A4F4-087F4201A504}" destId="{BBED9E03-994F-4D8A-B451-419BDB7FAB4E}" srcOrd="0" destOrd="0" presId="urn:microsoft.com/office/officeart/2005/8/layout/vList2"/>
    <dgm:cxn modelId="{F87A595E-E2ED-4E64-8564-76F10558F26F}" type="presParOf" srcId="{6866E3C8-116E-48AD-A4F4-087F4201A504}" destId="{E1084CA6-8751-4B1D-98C7-27FC5F817D96}" srcOrd="1" destOrd="0" presId="urn:microsoft.com/office/officeart/2005/8/layout/vList2"/>
    <dgm:cxn modelId="{0BE22D7F-32B4-4DBB-92BD-D18335987613}" type="presParOf" srcId="{6866E3C8-116E-48AD-A4F4-087F4201A504}" destId="{265D20FF-F7C4-4299-B589-2DB58C648E71}" srcOrd="2" destOrd="0" presId="urn:microsoft.com/office/officeart/2005/8/layout/vList2"/>
    <dgm:cxn modelId="{B8C7789B-FCAA-4612-9160-A6044E5C9A44}" type="presParOf" srcId="{6866E3C8-116E-48AD-A4F4-087F4201A504}" destId="{A19F8356-6724-402E-8A9A-EA3F5070B39F}" srcOrd="3" destOrd="0" presId="urn:microsoft.com/office/officeart/2005/8/layout/vList2"/>
    <dgm:cxn modelId="{762F9777-54A3-4F5C-A1A7-5EC24C394296}" type="presParOf" srcId="{6866E3C8-116E-48AD-A4F4-087F4201A504}" destId="{DD301CEB-AFA9-445B-B214-BCFB81813BDA}" srcOrd="4" destOrd="0" presId="urn:microsoft.com/office/officeart/2005/8/layout/vList2"/>
    <dgm:cxn modelId="{3177CDE5-1681-4057-A5A0-3D6340856DB1}" type="presParOf" srcId="{6866E3C8-116E-48AD-A4F4-087F4201A504}" destId="{A68B6D99-1B66-4532-96B3-6C974E3E1E90}" srcOrd="5" destOrd="0" presId="urn:microsoft.com/office/officeart/2005/8/layout/vList2"/>
    <dgm:cxn modelId="{832A5CF5-74DD-4F58-900E-03205EC88A7F}" type="presParOf" srcId="{6866E3C8-116E-48AD-A4F4-087F4201A504}" destId="{FCB3AB45-12A8-4DFD-8569-3BC726E769B7}" srcOrd="6" destOrd="0" presId="urn:microsoft.com/office/officeart/2005/8/layout/vList2"/>
    <dgm:cxn modelId="{84FD6BD2-0731-4E2C-A95F-E0B026D2CDF4}" type="presParOf" srcId="{6866E3C8-116E-48AD-A4F4-087F4201A504}" destId="{B9BC5CDB-42FD-4D98-BE07-551CCA3DCBFE}" srcOrd="7" destOrd="0" presId="urn:microsoft.com/office/officeart/2005/8/layout/vList2"/>
    <dgm:cxn modelId="{BCCC7B30-DF8F-4A21-9D30-A99E53446289}" type="presParOf" srcId="{6866E3C8-116E-48AD-A4F4-087F4201A504}" destId="{2723ECFB-E8A5-417F-AD7C-11FB61E1AC08}" srcOrd="8" destOrd="0" presId="urn:microsoft.com/office/officeart/2005/8/layout/vList2"/>
    <dgm:cxn modelId="{DA5DE997-F258-43AB-8474-36CA6344E0E4}" type="presParOf" srcId="{6866E3C8-116E-48AD-A4F4-087F4201A504}" destId="{3B913775-6195-44CE-8A3E-C50BD71906CF}" srcOrd="9" destOrd="0" presId="urn:microsoft.com/office/officeart/2005/8/layout/vList2"/>
    <dgm:cxn modelId="{C89799BD-B49D-4113-89C3-53E7C720C7C8}" type="presParOf" srcId="{6866E3C8-116E-48AD-A4F4-087F4201A504}" destId="{C001801E-2937-422B-84FF-FB3980339CFE}" srcOrd="10" destOrd="0" presId="urn:microsoft.com/office/officeart/2005/8/layout/vList2"/>
    <dgm:cxn modelId="{C85F42AF-8A2A-4323-8ECE-6B00B3C3CEBE}" type="presParOf" srcId="{6866E3C8-116E-48AD-A4F4-087F4201A504}" destId="{1B7AEB1C-9BE8-4B43-84AB-73F87B0FFBF6}" srcOrd="11" destOrd="0" presId="urn:microsoft.com/office/officeart/2005/8/layout/vList2"/>
    <dgm:cxn modelId="{C9EB09F1-163E-43A2-9E1F-58811A031BB5}" type="presParOf" srcId="{6866E3C8-116E-48AD-A4F4-087F4201A504}" destId="{453B4852-BA1A-411A-A666-8ACCE0D6181A}" srcOrd="12" destOrd="0" presId="urn:microsoft.com/office/officeart/2005/8/layout/vList2"/>
    <dgm:cxn modelId="{368C88E2-6CA2-474F-B8BD-4AFCE87D0518}" type="presParOf" srcId="{6866E3C8-116E-48AD-A4F4-087F4201A504}" destId="{A9F323C0-BA6E-4A84-B0A6-D2AC5199CFE0}" srcOrd="13" destOrd="0" presId="urn:microsoft.com/office/officeart/2005/8/layout/vList2"/>
    <dgm:cxn modelId="{8E45E3FF-6B6B-443E-A603-6944FE1E6ACB}" type="presParOf" srcId="{6866E3C8-116E-48AD-A4F4-087F4201A504}" destId="{5CD658C9-524B-45C4-82FC-0E0BF4091BA0}" srcOrd="14" destOrd="0" presId="urn:microsoft.com/office/officeart/2005/8/layout/vList2"/>
    <dgm:cxn modelId="{E053A607-DADF-4215-972C-B481159AB7E8}" type="presParOf" srcId="{6866E3C8-116E-48AD-A4F4-087F4201A504}" destId="{DEEA9DE4-2795-44A1-9084-4668149046B2}" srcOrd="15" destOrd="0" presId="urn:microsoft.com/office/officeart/2005/8/layout/vList2"/>
    <dgm:cxn modelId="{D89A8409-F6DD-4E17-B765-8C6A43034E3F}" type="presParOf" srcId="{6866E3C8-116E-48AD-A4F4-087F4201A504}" destId="{2C037C80-707E-465E-A26B-0FD1F0B1C7E0}" srcOrd="16"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208F4A1-D090-4E15-9CE0-6CB82A1108FB}" type="doc">
      <dgm:prSet loTypeId="urn:microsoft.com/office/officeart/2005/8/layout/bList2#1" loCatId="list" qsTypeId="urn:microsoft.com/office/officeart/2005/8/quickstyle/simple1" qsCatId="simple" csTypeId="urn:microsoft.com/office/officeart/2005/8/colors/accent1_2" csCatId="accent1" phldr="1"/>
      <dgm:spPr/>
      <dgm:t>
        <a:bodyPr/>
        <a:lstStyle/>
        <a:p>
          <a:endParaRPr lang="en-US"/>
        </a:p>
      </dgm:t>
    </dgm:pt>
    <dgm:pt modelId="{FAE5407E-D3D2-4398-88A1-0C62DE6AB771}">
      <dgm:prSet custT="1"/>
      <dgm:spPr/>
      <dgm:t>
        <a:bodyPr/>
        <a:lstStyle/>
        <a:p>
          <a:pPr algn="l"/>
          <a:r>
            <a:rPr lang="tr-TR" sz="1400" dirty="0" smtClean="0"/>
            <a:t>5000 </a:t>
          </a:r>
          <a:r>
            <a:rPr lang="tr-TR" sz="1400" dirty="0" err="1" smtClean="0"/>
            <a:t>Questionnaires</a:t>
          </a:r>
          <a:r>
            <a:rPr lang="tr-TR" sz="1400" dirty="0" smtClean="0"/>
            <a:t>, </a:t>
          </a:r>
          <a:r>
            <a:rPr lang="tr-TR" sz="1400" dirty="0" err="1" smtClean="0"/>
            <a:t>trainings</a:t>
          </a:r>
          <a:endParaRPr lang="en-US" sz="1400" dirty="0"/>
        </a:p>
      </dgm:t>
    </dgm:pt>
    <dgm:pt modelId="{1AD7D7C4-CB23-4AAA-B7E8-D2C48C3E6907}" type="parTrans" cxnId="{BB1BAF4B-1D9B-485E-82C2-48C818B6CC45}">
      <dgm:prSet/>
      <dgm:spPr/>
      <dgm:t>
        <a:bodyPr/>
        <a:lstStyle/>
        <a:p>
          <a:endParaRPr lang="en-US"/>
        </a:p>
      </dgm:t>
    </dgm:pt>
    <dgm:pt modelId="{9709A6AF-26D4-45BD-8568-0C39AFDE7416}" type="sibTrans" cxnId="{BB1BAF4B-1D9B-485E-82C2-48C818B6CC45}">
      <dgm:prSet/>
      <dgm:spPr/>
      <dgm:t>
        <a:bodyPr/>
        <a:lstStyle/>
        <a:p>
          <a:endParaRPr lang="en-US"/>
        </a:p>
      </dgm:t>
    </dgm:pt>
    <dgm:pt modelId="{24177BB1-B3B8-47F4-A46C-0F82F0F3E92D}">
      <dgm:prSet phldrT="[Metin]"/>
      <dgm:spPr/>
      <dgm:t>
        <a:bodyPr/>
        <a:lstStyle/>
        <a:p>
          <a:r>
            <a:rPr lang="tr-TR" dirty="0" smtClean="0"/>
            <a:t>PWE</a:t>
          </a:r>
          <a:endParaRPr lang="en-US" dirty="0"/>
        </a:p>
      </dgm:t>
    </dgm:pt>
    <dgm:pt modelId="{AD8CA89C-255C-4DE8-949E-5066676AE341}" type="sibTrans" cxnId="{CDEC271D-E724-4388-A3C0-B8362C350BBE}">
      <dgm:prSet/>
      <dgm:spPr/>
      <dgm:t>
        <a:bodyPr/>
        <a:lstStyle/>
        <a:p>
          <a:endParaRPr lang="en-US"/>
        </a:p>
      </dgm:t>
    </dgm:pt>
    <dgm:pt modelId="{DC2D7B75-2D2F-4070-91B4-F4D989F7E4AF}" type="parTrans" cxnId="{CDEC271D-E724-4388-A3C0-B8362C350BBE}">
      <dgm:prSet/>
      <dgm:spPr/>
      <dgm:t>
        <a:bodyPr/>
        <a:lstStyle/>
        <a:p>
          <a:endParaRPr lang="en-US"/>
        </a:p>
      </dgm:t>
    </dgm:pt>
    <dgm:pt modelId="{050973F6-B369-4E66-A833-990651AC7EF2}">
      <dgm:prSet custT="1"/>
      <dgm:spPr/>
      <dgm:t>
        <a:bodyPr/>
        <a:lstStyle/>
        <a:p>
          <a:pPr algn="just"/>
          <a:r>
            <a:rPr lang="en-GB" sz="1400" dirty="0" smtClean="0"/>
            <a:t>Labour market analyses in five pilot provinces</a:t>
          </a:r>
          <a:r>
            <a:rPr lang="tr-TR" sz="1400" dirty="0" smtClean="0"/>
            <a:t>.</a:t>
          </a:r>
          <a:endParaRPr lang="en-US" sz="1400" dirty="0"/>
        </a:p>
      </dgm:t>
    </dgm:pt>
    <dgm:pt modelId="{136AEB5D-F8CF-4C86-AD2F-E2E061CDD554}" type="parTrans" cxnId="{E7836D75-3DA4-48CF-8774-1A6E86F6EEBD}">
      <dgm:prSet/>
      <dgm:spPr/>
      <dgm:t>
        <a:bodyPr/>
        <a:lstStyle/>
        <a:p>
          <a:endParaRPr lang="tr-TR"/>
        </a:p>
      </dgm:t>
    </dgm:pt>
    <dgm:pt modelId="{D4BB5977-44F8-43C7-B523-BD2C71573FD8}" type="sibTrans" cxnId="{E7836D75-3DA4-48CF-8774-1A6E86F6EEBD}">
      <dgm:prSet/>
      <dgm:spPr/>
      <dgm:t>
        <a:bodyPr/>
        <a:lstStyle/>
        <a:p>
          <a:endParaRPr lang="tr-TR"/>
        </a:p>
      </dgm:t>
    </dgm:pt>
    <dgm:pt modelId="{321EEEAA-863F-4DB8-8F24-E07BC6FBFC00}">
      <dgm:prSet custT="1"/>
      <dgm:spPr/>
      <dgm:t>
        <a:bodyPr/>
        <a:lstStyle/>
        <a:p>
          <a:pPr algn="just"/>
          <a:endParaRPr lang="en-US" sz="1400" dirty="0"/>
        </a:p>
      </dgm:t>
    </dgm:pt>
    <dgm:pt modelId="{BB1A59C5-1AD2-4D8A-A932-509210853A33}" type="parTrans" cxnId="{5863A40B-3217-42E1-AF9E-8F97A5416BE0}">
      <dgm:prSet/>
      <dgm:spPr/>
      <dgm:t>
        <a:bodyPr/>
        <a:lstStyle/>
        <a:p>
          <a:endParaRPr lang="tr-TR"/>
        </a:p>
      </dgm:t>
    </dgm:pt>
    <dgm:pt modelId="{ED4DD49E-81EB-46F1-9F7D-7E5799576C38}" type="sibTrans" cxnId="{5863A40B-3217-42E1-AF9E-8F97A5416BE0}">
      <dgm:prSet/>
      <dgm:spPr/>
      <dgm:t>
        <a:bodyPr/>
        <a:lstStyle/>
        <a:p>
          <a:endParaRPr lang="tr-TR"/>
        </a:p>
      </dgm:t>
    </dgm:pt>
    <dgm:pt modelId="{D35FD464-8C0F-4531-83DE-4A7E8E2838A2}">
      <dgm:prSet custT="1"/>
      <dgm:spPr/>
      <dgm:t>
        <a:bodyPr/>
        <a:lstStyle/>
        <a:p>
          <a:pPr algn="just"/>
          <a:endParaRPr lang="en-US" sz="1400" dirty="0"/>
        </a:p>
      </dgm:t>
    </dgm:pt>
    <dgm:pt modelId="{0663B6D8-1702-4E02-A46D-62F7753FC5DD}" type="parTrans" cxnId="{0876703E-8A2C-42F7-BA3C-AF4563F4DD47}">
      <dgm:prSet/>
      <dgm:spPr/>
      <dgm:t>
        <a:bodyPr/>
        <a:lstStyle/>
        <a:p>
          <a:endParaRPr lang="tr-TR"/>
        </a:p>
      </dgm:t>
    </dgm:pt>
    <dgm:pt modelId="{540DE9CE-7E51-462B-9575-8384A1DA599C}" type="sibTrans" cxnId="{0876703E-8A2C-42F7-BA3C-AF4563F4DD47}">
      <dgm:prSet/>
      <dgm:spPr/>
      <dgm:t>
        <a:bodyPr/>
        <a:lstStyle/>
        <a:p>
          <a:endParaRPr lang="tr-TR"/>
        </a:p>
      </dgm:t>
    </dgm:pt>
    <dgm:pt modelId="{DDB0C14C-4C1E-445E-A082-C04C44F968EB}">
      <dgm:prSet custT="1"/>
      <dgm:spPr/>
      <dgm:t>
        <a:bodyPr/>
        <a:lstStyle/>
        <a:p>
          <a:pPr algn="just"/>
          <a:r>
            <a:rPr lang="en-GB" sz="1400" dirty="0" smtClean="0"/>
            <a:t>İŞKUR staff </a:t>
          </a:r>
          <a:r>
            <a:rPr lang="tr-TR" sz="1400" dirty="0" err="1" smtClean="0"/>
            <a:t>trainings</a:t>
          </a:r>
          <a:endParaRPr lang="en-US" sz="1400" dirty="0"/>
        </a:p>
      </dgm:t>
    </dgm:pt>
    <dgm:pt modelId="{EEBC3893-A02A-48BF-A1B9-8684EC1B4713}" type="parTrans" cxnId="{02D6483B-C149-4108-8827-614E2D122572}">
      <dgm:prSet/>
      <dgm:spPr/>
      <dgm:t>
        <a:bodyPr/>
        <a:lstStyle/>
        <a:p>
          <a:endParaRPr lang="tr-TR"/>
        </a:p>
      </dgm:t>
    </dgm:pt>
    <dgm:pt modelId="{E710CD03-7BAA-4FF7-8A8C-831320FE7799}" type="sibTrans" cxnId="{02D6483B-C149-4108-8827-614E2D122572}">
      <dgm:prSet/>
      <dgm:spPr/>
      <dgm:t>
        <a:bodyPr/>
        <a:lstStyle/>
        <a:p>
          <a:endParaRPr lang="tr-TR"/>
        </a:p>
      </dgm:t>
    </dgm:pt>
    <dgm:pt modelId="{D0D8CF5E-C24D-47CA-9075-99E413CA3866}">
      <dgm:prSet custT="1"/>
      <dgm:spPr/>
      <dgm:t>
        <a:bodyPr/>
        <a:lstStyle/>
        <a:p>
          <a:pPr algn="just"/>
          <a:r>
            <a:rPr lang="en-GB" sz="1400" dirty="0" smtClean="0"/>
            <a:t>An awareness raising campaign was implemented.</a:t>
          </a:r>
          <a:endParaRPr lang="en-US" sz="1400" dirty="0"/>
        </a:p>
      </dgm:t>
    </dgm:pt>
    <dgm:pt modelId="{944261CA-8382-4797-97B3-8A903E421195}" type="parTrans" cxnId="{D5B6FC44-B8B5-48E4-9FE0-48EDC0156C04}">
      <dgm:prSet/>
      <dgm:spPr/>
      <dgm:t>
        <a:bodyPr/>
        <a:lstStyle/>
        <a:p>
          <a:endParaRPr lang="tr-TR"/>
        </a:p>
      </dgm:t>
    </dgm:pt>
    <dgm:pt modelId="{CFFE9728-65E4-46B2-902A-037FF39AB130}" type="sibTrans" cxnId="{D5B6FC44-B8B5-48E4-9FE0-48EDC0156C04}">
      <dgm:prSet/>
      <dgm:spPr/>
      <dgm:t>
        <a:bodyPr/>
        <a:lstStyle/>
        <a:p>
          <a:endParaRPr lang="tr-TR"/>
        </a:p>
      </dgm:t>
    </dgm:pt>
    <dgm:pt modelId="{52743D40-23E3-470E-A739-3F52534B9E09}">
      <dgm:prSet custT="1"/>
      <dgm:spPr/>
      <dgm:t>
        <a:bodyPr/>
        <a:lstStyle/>
        <a:p>
          <a:pPr algn="just"/>
          <a:r>
            <a:rPr lang="tr-TR" sz="1400" dirty="0" smtClean="0"/>
            <a:t>G</a:t>
          </a:r>
          <a:r>
            <a:rPr lang="en-GB" sz="1400" dirty="0" err="1" smtClean="0"/>
            <a:t>uidance</a:t>
          </a:r>
          <a:r>
            <a:rPr lang="en-GB" sz="1400" dirty="0" smtClean="0"/>
            <a:t> and counselling workgroup meetings</a:t>
          </a:r>
          <a:endParaRPr lang="en-US" sz="1400" dirty="0"/>
        </a:p>
      </dgm:t>
    </dgm:pt>
    <dgm:pt modelId="{1FF22E96-3F1D-4DD1-A7F0-CF46AD036C0C}" type="parTrans" cxnId="{1733017E-6EEB-40F1-9F41-3D348C98AEB0}">
      <dgm:prSet/>
      <dgm:spPr/>
      <dgm:t>
        <a:bodyPr/>
        <a:lstStyle/>
        <a:p>
          <a:endParaRPr lang="tr-TR"/>
        </a:p>
      </dgm:t>
    </dgm:pt>
    <dgm:pt modelId="{473AC824-EDBC-4A9C-AB99-284A4E11664C}" type="sibTrans" cxnId="{1733017E-6EEB-40F1-9F41-3D348C98AEB0}">
      <dgm:prSet/>
      <dgm:spPr/>
      <dgm:t>
        <a:bodyPr/>
        <a:lstStyle/>
        <a:p>
          <a:endParaRPr lang="tr-TR"/>
        </a:p>
      </dgm:t>
    </dgm:pt>
    <dgm:pt modelId="{BD37C67D-973D-4B76-B6DB-9CB6CD686916}">
      <dgm:prSet custT="1"/>
      <dgm:spPr/>
      <dgm:t>
        <a:bodyPr/>
        <a:lstStyle/>
        <a:p>
          <a:pPr algn="just"/>
          <a:r>
            <a:rPr lang="en-GB" sz="1400" dirty="0" smtClean="0"/>
            <a:t>Grant Compendium was prepared</a:t>
          </a:r>
          <a:r>
            <a:rPr lang="tr-TR" sz="1400" dirty="0" smtClean="0"/>
            <a:t>.</a:t>
          </a:r>
          <a:endParaRPr lang="en-US" sz="1400" dirty="0"/>
        </a:p>
      </dgm:t>
    </dgm:pt>
    <dgm:pt modelId="{D18611BD-0EE6-4BE7-8533-A60A524D1A63}" type="parTrans" cxnId="{1614D44C-F3E7-40D2-B63A-4060D5D6A427}">
      <dgm:prSet/>
      <dgm:spPr/>
      <dgm:t>
        <a:bodyPr/>
        <a:lstStyle/>
        <a:p>
          <a:endParaRPr lang="tr-TR"/>
        </a:p>
      </dgm:t>
    </dgm:pt>
    <dgm:pt modelId="{07654CFD-7E9C-48BE-B398-2DC755A174CC}" type="sibTrans" cxnId="{1614D44C-F3E7-40D2-B63A-4060D5D6A427}">
      <dgm:prSet/>
      <dgm:spPr/>
      <dgm:t>
        <a:bodyPr/>
        <a:lstStyle/>
        <a:p>
          <a:endParaRPr lang="tr-TR"/>
        </a:p>
      </dgm:t>
    </dgm:pt>
    <dgm:pt modelId="{CE9D1AAD-3964-4D31-9CC6-2C4C20ACCE93}">
      <dgm:prSet custT="1"/>
      <dgm:spPr/>
      <dgm:t>
        <a:bodyPr/>
        <a:lstStyle/>
        <a:p>
          <a:pPr algn="just"/>
          <a:r>
            <a:rPr lang="en-GB" sz="1400" b="0" dirty="0" smtClean="0">
              <a:latin typeface="+mn-lt"/>
            </a:rPr>
            <a:t>A “Client Referral Network”</a:t>
          </a:r>
          <a:endParaRPr lang="en-US" sz="1400" dirty="0"/>
        </a:p>
      </dgm:t>
    </dgm:pt>
    <dgm:pt modelId="{EA8C8A7E-F2BD-48DD-920B-20457397CD56}" type="parTrans" cxnId="{92AE57A2-2DB0-4736-B4CD-FD8404B91DC9}">
      <dgm:prSet/>
      <dgm:spPr/>
      <dgm:t>
        <a:bodyPr/>
        <a:lstStyle/>
        <a:p>
          <a:endParaRPr lang="tr-TR"/>
        </a:p>
      </dgm:t>
    </dgm:pt>
    <dgm:pt modelId="{916C2480-5821-4153-817B-38CDA264F7A7}" type="sibTrans" cxnId="{92AE57A2-2DB0-4736-B4CD-FD8404B91DC9}">
      <dgm:prSet/>
      <dgm:spPr/>
      <dgm:t>
        <a:bodyPr/>
        <a:lstStyle/>
        <a:p>
          <a:endParaRPr lang="tr-TR"/>
        </a:p>
      </dgm:t>
    </dgm:pt>
    <dgm:pt modelId="{F3DD6205-862E-4B8B-A366-5334B31D9F6E}">
      <dgm:prSet custT="1"/>
      <dgm:spPr/>
      <dgm:t>
        <a:bodyPr/>
        <a:lstStyle/>
        <a:p>
          <a:r>
            <a:rPr lang="tr-TR" sz="1400" b="0" dirty="0" err="1" smtClean="0">
              <a:latin typeface="+mn-lt"/>
            </a:rPr>
            <a:t>Women</a:t>
          </a:r>
          <a:r>
            <a:rPr lang="tr-TR" sz="1400" b="0" dirty="0" smtClean="0">
              <a:latin typeface="+mn-lt"/>
            </a:rPr>
            <a:t> </a:t>
          </a:r>
          <a:r>
            <a:rPr lang="tr-TR" sz="1400" b="0" dirty="0" err="1" smtClean="0">
              <a:latin typeface="+mn-lt"/>
            </a:rPr>
            <a:t>job</a:t>
          </a:r>
          <a:r>
            <a:rPr lang="tr-TR" sz="1400" b="0" dirty="0" smtClean="0">
              <a:latin typeface="+mn-lt"/>
            </a:rPr>
            <a:t> </a:t>
          </a:r>
          <a:r>
            <a:rPr lang="tr-TR" sz="1400" b="0" dirty="0" err="1" smtClean="0">
              <a:latin typeface="+mn-lt"/>
            </a:rPr>
            <a:t>clubs</a:t>
          </a:r>
          <a:r>
            <a:rPr lang="tr-TR" sz="1400" b="0" dirty="0" smtClean="0">
              <a:latin typeface="+mn-lt"/>
            </a:rPr>
            <a:t>.</a:t>
          </a:r>
          <a:endParaRPr lang="tr-TR" sz="1400" b="0" dirty="0">
            <a:latin typeface="+mn-lt"/>
          </a:endParaRPr>
        </a:p>
      </dgm:t>
    </dgm:pt>
    <dgm:pt modelId="{DAF739DD-FE78-42CC-896C-4893E5A2F8F9}" type="parTrans" cxnId="{E80F4D98-F570-40FA-A70E-0EBC61F1BCDA}">
      <dgm:prSet/>
      <dgm:spPr/>
      <dgm:t>
        <a:bodyPr/>
        <a:lstStyle/>
        <a:p>
          <a:endParaRPr lang="tr-TR"/>
        </a:p>
      </dgm:t>
    </dgm:pt>
    <dgm:pt modelId="{38EF40F8-1247-402E-AC9C-27A8C1E48EF4}" type="sibTrans" cxnId="{E80F4D98-F570-40FA-A70E-0EBC61F1BCDA}">
      <dgm:prSet/>
      <dgm:spPr/>
      <dgm:t>
        <a:bodyPr/>
        <a:lstStyle/>
        <a:p>
          <a:endParaRPr lang="tr-TR"/>
        </a:p>
      </dgm:t>
    </dgm:pt>
    <dgm:pt modelId="{B6E9B9F4-8BB6-453E-93C7-2ACD462D3879}">
      <dgm:prSet custT="1"/>
      <dgm:spPr/>
      <dgm:t>
        <a:bodyPr/>
        <a:lstStyle/>
        <a:p>
          <a:r>
            <a:rPr lang="tr-TR" sz="1400" b="0" dirty="0" err="1" smtClean="0">
              <a:latin typeface="+mn-lt"/>
            </a:rPr>
            <a:t>Trainings</a:t>
          </a:r>
          <a:r>
            <a:rPr lang="tr-TR" sz="1400" b="0" dirty="0" smtClean="0">
              <a:latin typeface="+mn-lt"/>
            </a:rPr>
            <a:t> </a:t>
          </a:r>
          <a:r>
            <a:rPr lang="tr-TR" sz="1400" b="0" dirty="0" err="1" smtClean="0">
              <a:latin typeface="+mn-lt"/>
            </a:rPr>
            <a:t>and</a:t>
          </a:r>
          <a:r>
            <a:rPr lang="tr-TR" sz="1400" b="0" dirty="0" smtClean="0">
              <a:latin typeface="+mn-lt"/>
            </a:rPr>
            <a:t> </a:t>
          </a:r>
          <a:r>
            <a:rPr lang="tr-TR" sz="1400" b="0" dirty="0" err="1" smtClean="0">
              <a:latin typeface="+mn-lt"/>
            </a:rPr>
            <a:t>guidance</a:t>
          </a:r>
          <a:r>
            <a:rPr lang="tr-TR" sz="1400" b="0" dirty="0" smtClean="0">
              <a:latin typeface="+mn-lt"/>
            </a:rPr>
            <a:t> </a:t>
          </a:r>
          <a:r>
            <a:rPr lang="tr-TR" sz="1400" b="0" dirty="0" err="1" smtClean="0">
              <a:latin typeface="+mn-lt"/>
            </a:rPr>
            <a:t>for</a:t>
          </a:r>
          <a:r>
            <a:rPr lang="tr-TR" sz="1400" b="0" dirty="0" smtClean="0">
              <a:latin typeface="+mn-lt"/>
            </a:rPr>
            <a:t> 13000.</a:t>
          </a:r>
          <a:endParaRPr lang="tr-TR" sz="1400" b="0" dirty="0">
            <a:latin typeface="+mn-lt"/>
          </a:endParaRPr>
        </a:p>
      </dgm:t>
    </dgm:pt>
    <dgm:pt modelId="{434564C8-CA2D-4F62-838E-969BA6F13372}" type="parTrans" cxnId="{1BE4B7CC-68DF-4DFA-8D52-47B9F6988B85}">
      <dgm:prSet/>
      <dgm:spPr/>
      <dgm:t>
        <a:bodyPr/>
        <a:lstStyle/>
        <a:p>
          <a:endParaRPr lang="tr-TR"/>
        </a:p>
      </dgm:t>
    </dgm:pt>
    <dgm:pt modelId="{7A85EED9-755E-4277-83B6-F3954C2CADC3}" type="sibTrans" cxnId="{1BE4B7CC-68DF-4DFA-8D52-47B9F6988B85}">
      <dgm:prSet/>
      <dgm:spPr/>
      <dgm:t>
        <a:bodyPr/>
        <a:lstStyle/>
        <a:p>
          <a:endParaRPr lang="tr-TR"/>
        </a:p>
      </dgm:t>
    </dgm:pt>
    <dgm:pt modelId="{4161AA24-A769-43C4-BC83-F44A6B53DF9A}">
      <dgm:prSet custT="1"/>
      <dgm:spPr/>
      <dgm:t>
        <a:bodyPr/>
        <a:lstStyle/>
        <a:p>
          <a:r>
            <a:rPr lang="tr-TR" sz="1400" b="0" dirty="0" smtClean="0">
              <a:latin typeface="+mn-lt"/>
            </a:rPr>
            <a:t>35% in </a:t>
          </a:r>
          <a:r>
            <a:rPr lang="tr-TR" sz="1400" b="0" dirty="0" err="1" smtClean="0">
              <a:latin typeface="+mn-lt"/>
            </a:rPr>
            <a:t>labor</a:t>
          </a:r>
          <a:r>
            <a:rPr lang="tr-TR" sz="1400" b="0" dirty="0" smtClean="0">
              <a:latin typeface="+mn-lt"/>
            </a:rPr>
            <a:t> market. </a:t>
          </a:r>
          <a:endParaRPr lang="tr-TR" sz="1400" b="0" dirty="0">
            <a:latin typeface="+mn-lt"/>
          </a:endParaRPr>
        </a:p>
      </dgm:t>
    </dgm:pt>
    <dgm:pt modelId="{5FD9A966-3B3A-4CA2-91AA-0C56C123A568}" type="parTrans" cxnId="{81A6FABC-2EF4-4F99-866E-471D533D77EE}">
      <dgm:prSet/>
      <dgm:spPr/>
      <dgm:t>
        <a:bodyPr/>
        <a:lstStyle/>
        <a:p>
          <a:endParaRPr lang="tr-TR"/>
        </a:p>
      </dgm:t>
    </dgm:pt>
    <dgm:pt modelId="{2481478F-6970-402C-B49B-566395D076C3}" type="sibTrans" cxnId="{81A6FABC-2EF4-4F99-866E-471D533D77EE}">
      <dgm:prSet/>
      <dgm:spPr/>
      <dgm:t>
        <a:bodyPr/>
        <a:lstStyle/>
        <a:p>
          <a:endParaRPr lang="tr-TR"/>
        </a:p>
      </dgm:t>
    </dgm:pt>
    <dgm:pt modelId="{ECDF9F82-4288-43BA-8387-E82CC5E93247}">
      <dgm:prSet custT="1"/>
      <dgm:spPr/>
      <dgm:t>
        <a:bodyPr/>
        <a:lstStyle/>
        <a:p>
          <a:r>
            <a:rPr lang="tr-TR" sz="1400" b="0" dirty="0" err="1" smtClean="0">
              <a:latin typeface="+mn-lt"/>
            </a:rPr>
            <a:t>Half</a:t>
          </a:r>
          <a:r>
            <a:rPr lang="tr-TR" sz="1400" b="0" dirty="0" smtClean="0">
              <a:latin typeface="+mn-lt"/>
            </a:rPr>
            <a:t> of </a:t>
          </a:r>
          <a:r>
            <a:rPr lang="tr-TR" sz="1400" b="0" dirty="0" err="1" smtClean="0">
              <a:latin typeface="+mn-lt"/>
            </a:rPr>
            <a:t>them</a:t>
          </a:r>
          <a:r>
            <a:rPr lang="tr-TR" sz="1400" b="0" dirty="0" smtClean="0">
              <a:latin typeface="+mn-lt"/>
            </a:rPr>
            <a:t> </a:t>
          </a:r>
          <a:r>
            <a:rPr lang="tr-TR" sz="1400" b="0" dirty="0" err="1" smtClean="0">
              <a:latin typeface="+mn-lt"/>
            </a:rPr>
            <a:t>employed</a:t>
          </a:r>
          <a:r>
            <a:rPr lang="tr-TR" sz="1400" b="0" dirty="0" smtClean="0">
              <a:latin typeface="+mn-lt"/>
            </a:rPr>
            <a:t>.</a:t>
          </a:r>
          <a:endParaRPr lang="tr-TR" sz="1400" b="0" dirty="0">
            <a:latin typeface="+mn-lt"/>
          </a:endParaRPr>
        </a:p>
      </dgm:t>
    </dgm:pt>
    <dgm:pt modelId="{CCF63CB8-825F-4773-A615-E873C1C537B4}" type="parTrans" cxnId="{AD223C74-DF32-403A-B3E7-56C3925B1D14}">
      <dgm:prSet/>
      <dgm:spPr/>
      <dgm:t>
        <a:bodyPr/>
        <a:lstStyle/>
        <a:p>
          <a:endParaRPr lang="tr-TR"/>
        </a:p>
      </dgm:t>
    </dgm:pt>
    <dgm:pt modelId="{484EF620-17D5-4682-8BB5-16DB350A7368}" type="sibTrans" cxnId="{AD223C74-DF32-403A-B3E7-56C3925B1D14}">
      <dgm:prSet/>
      <dgm:spPr/>
      <dgm:t>
        <a:bodyPr/>
        <a:lstStyle/>
        <a:p>
          <a:endParaRPr lang="tr-TR"/>
        </a:p>
      </dgm:t>
    </dgm:pt>
    <dgm:pt modelId="{A71E2276-AD22-40F6-BCD5-86BA010CFBF0}">
      <dgm:prSet custT="1"/>
      <dgm:spPr/>
      <dgm:t>
        <a:bodyPr/>
        <a:lstStyle/>
        <a:p>
          <a:r>
            <a:rPr lang="tr-TR" sz="1400" b="0" dirty="0" smtClean="0">
              <a:latin typeface="+mn-lt"/>
            </a:rPr>
            <a:t>1030 </a:t>
          </a:r>
          <a:r>
            <a:rPr lang="tr-TR" sz="1400" b="0" dirty="0" err="1" smtClean="0">
              <a:latin typeface="+mn-lt"/>
            </a:rPr>
            <a:t>Enterpreneurs</a:t>
          </a:r>
          <a:endParaRPr lang="tr-TR" sz="1400" b="0" dirty="0">
            <a:latin typeface="+mn-lt"/>
          </a:endParaRPr>
        </a:p>
      </dgm:t>
    </dgm:pt>
    <dgm:pt modelId="{5534880F-3031-4168-AC9C-DD4DF5D0374F}" type="parTrans" cxnId="{F084A7F5-FF74-4D5D-91C0-53AB4DD9C030}">
      <dgm:prSet/>
      <dgm:spPr/>
      <dgm:t>
        <a:bodyPr/>
        <a:lstStyle/>
        <a:p>
          <a:endParaRPr lang="tr-TR"/>
        </a:p>
      </dgm:t>
    </dgm:pt>
    <dgm:pt modelId="{9970E005-FC9F-4710-A612-344BFBF0F9EE}" type="sibTrans" cxnId="{F084A7F5-FF74-4D5D-91C0-53AB4DD9C030}">
      <dgm:prSet/>
      <dgm:spPr/>
      <dgm:t>
        <a:bodyPr/>
        <a:lstStyle/>
        <a:p>
          <a:endParaRPr lang="tr-TR"/>
        </a:p>
      </dgm:t>
    </dgm:pt>
    <dgm:pt modelId="{3515C014-AF8E-4508-832D-0BA2C2C3E05D}">
      <dgm:prSet custT="1"/>
      <dgm:spPr/>
      <dgm:t>
        <a:bodyPr/>
        <a:lstStyle/>
        <a:p>
          <a:pPr algn="just"/>
          <a:r>
            <a:rPr lang="tr-TR" sz="1400" dirty="0" err="1" smtClean="0"/>
            <a:t>Job</a:t>
          </a:r>
          <a:r>
            <a:rPr lang="tr-TR" sz="1400" dirty="0" smtClean="0"/>
            <a:t> </a:t>
          </a:r>
          <a:r>
            <a:rPr lang="tr-TR" sz="1400" dirty="0" err="1" smtClean="0"/>
            <a:t>search</a:t>
          </a:r>
          <a:r>
            <a:rPr lang="tr-TR" sz="1400" dirty="0" smtClean="0"/>
            <a:t> </a:t>
          </a:r>
          <a:r>
            <a:rPr lang="tr-TR" sz="1400" dirty="0" err="1" smtClean="0"/>
            <a:t>tools</a:t>
          </a:r>
          <a:r>
            <a:rPr lang="tr-TR" sz="1400" dirty="0" smtClean="0"/>
            <a:t> </a:t>
          </a:r>
          <a:r>
            <a:rPr lang="tr-TR" sz="1400" dirty="0" err="1" smtClean="0"/>
            <a:t>and</a:t>
          </a:r>
          <a:r>
            <a:rPr lang="tr-TR" sz="1400" dirty="0" smtClean="0"/>
            <a:t> </a:t>
          </a:r>
          <a:r>
            <a:rPr lang="tr-TR" sz="1400" dirty="0" err="1" smtClean="0"/>
            <a:t>models</a:t>
          </a:r>
          <a:r>
            <a:rPr lang="tr-TR" sz="1400" dirty="0" smtClean="0"/>
            <a:t> </a:t>
          </a:r>
          <a:r>
            <a:rPr lang="tr-TR" sz="1400" dirty="0" err="1" smtClean="0"/>
            <a:t>were</a:t>
          </a:r>
          <a:r>
            <a:rPr lang="tr-TR" sz="1400" dirty="0" smtClean="0"/>
            <a:t> </a:t>
          </a:r>
          <a:r>
            <a:rPr lang="tr-TR" sz="1400" dirty="0" err="1" smtClean="0"/>
            <a:t>updated</a:t>
          </a:r>
          <a:endParaRPr lang="en-US" sz="1400" dirty="0"/>
        </a:p>
      </dgm:t>
    </dgm:pt>
    <dgm:pt modelId="{1055BA06-6076-4254-8958-EC76746C5707}" type="parTrans" cxnId="{23982285-A2A2-4EE9-A44F-73D6C42AC374}">
      <dgm:prSet/>
      <dgm:spPr/>
      <dgm:t>
        <a:bodyPr/>
        <a:lstStyle/>
        <a:p>
          <a:endParaRPr lang="tr-TR"/>
        </a:p>
      </dgm:t>
    </dgm:pt>
    <dgm:pt modelId="{6D1E255C-97F4-49EC-BB69-3ED965D99190}" type="sibTrans" cxnId="{23982285-A2A2-4EE9-A44F-73D6C42AC374}">
      <dgm:prSet/>
      <dgm:spPr/>
      <dgm:t>
        <a:bodyPr/>
        <a:lstStyle/>
        <a:p>
          <a:endParaRPr lang="tr-TR"/>
        </a:p>
      </dgm:t>
    </dgm:pt>
    <dgm:pt modelId="{2C159BA5-BBAF-4FD0-B59A-56EE691A6CDB}" type="pres">
      <dgm:prSet presAssocID="{4208F4A1-D090-4E15-9CE0-6CB82A1108FB}" presName="diagram" presStyleCnt="0">
        <dgm:presLayoutVars>
          <dgm:dir/>
          <dgm:animLvl val="lvl"/>
          <dgm:resizeHandles val="exact"/>
        </dgm:presLayoutVars>
      </dgm:prSet>
      <dgm:spPr/>
      <dgm:t>
        <a:bodyPr/>
        <a:lstStyle/>
        <a:p>
          <a:endParaRPr lang="en-US"/>
        </a:p>
      </dgm:t>
    </dgm:pt>
    <dgm:pt modelId="{FA40575F-FAD8-4545-91EE-AAA1F2F2521C}" type="pres">
      <dgm:prSet presAssocID="{24177BB1-B3B8-47F4-A46C-0F82F0F3E92D}" presName="compNode" presStyleCnt="0"/>
      <dgm:spPr/>
    </dgm:pt>
    <dgm:pt modelId="{5E5C65C4-DE58-4514-9941-103E64132335}" type="pres">
      <dgm:prSet presAssocID="{24177BB1-B3B8-47F4-A46C-0F82F0F3E92D}" presName="childRect" presStyleLbl="bgAcc1" presStyleIdx="0" presStyleCnt="1" custScaleX="183288" custScaleY="274867" custLinFactNeighborX="-98801" custLinFactNeighborY="383">
        <dgm:presLayoutVars>
          <dgm:bulletEnabled val="1"/>
        </dgm:presLayoutVars>
      </dgm:prSet>
      <dgm:spPr/>
      <dgm:t>
        <a:bodyPr/>
        <a:lstStyle/>
        <a:p>
          <a:endParaRPr lang="en-US"/>
        </a:p>
      </dgm:t>
    </dgm:pt>
    <dgm:pt modelId="{BF0FF7BF-CA6A-41D6-80AD-15DBC4CD7D56}" type="pres">
      <dgm:prSet presAssocID="{24177BB1-B3B8-47F4-A46C-0F82F0F3E92D}" presName="parentText" presStyleLbl="node1" presStyleIdx="0" presStyleCnt="0">
        <dgm:presLayoutVars>
          <dgm:chMax val="0"/>
          <dgm:bulletEnabled val="1"/>
        </dgm:presLayoutVars>
      </dgm:prSet>
      <dgm:spPr/>
      <dgm:t>
        <a:bodyPr/>
        <a:lstStyle/>
        <a:p>
          <a:endParaRPr lang="en-US"/>
        </a:p>
      </dgm:t>
    </dgm:pt>
    <dgm:pt modelId="{4EB31850-10C2-4E3F-9EF7-37EBFB0EA45F}" type="pres">
      <dgm:prSet presAssocID="{24177BB1-B3B8-47F4-A46C-0F82F0F3E92D}" presName="parentRect" presStyleLbl="alignNode1" presStyleIdx="0" presStyleCnt="1" custScaleX="179772" custScaleY="65637" custLinFactY="19002" custLinFactNeighborX="-98194" custLinFactNeighborY="100000"/>
      <dgm:spPr/>
      <dgm:t>
        <a:bodyPr/>
        <a:lstStyle/>
        <a:p>
          <a:endParaRPr lang="en-US"/>
        </a:p>
      </dgm:t>
    </dgm:pt>
    <dgm:pt modelId="{422C87D4-4A48-4712-9644-DE7C0775D494}" type="pres">
      <dgm:prSet presAssocID="{24177BB1-B3B8-47F4-A46C-0F82F0F3E92D}" presName="adorn" presStyleLbl="fgAccFollowNode1" presStyleIdx="0" presStyleCnt="1"/>
      <dgm:spPr/>
    </dgm:pt>
  </dgm:ptLst>
  <dgm:cxnLst>
    <dgm:cxn modelId="{896C0D01-9949-4DED-9A27-35669D4BA1CA}" type="presOf" srcId="{D0D8CF5E-C24D-47CA-9075-99E413CA3866}" destId="{5E5C65C4-DE58-4514-9941-103E64132335}" srcOrd="0" destOrd="4" presId="urn:microsoft.com/office/officeart/2005/8/layout/bList2#1"/>
    <dgm:cxn modelId="{5863A40B-3217-42E1-AF9E-8F97A5416BE0}" srcId="{24177BB1-B3B8-47F4-A46C-0F82F0F3E92D}" destId="{321EEEAA-863F-4DB8-8F24-E07BC6FBFC00}" srcOrd="11" destOrd="0" parTransId="{BB1A59C5-1AD2-4D8A-A932-509210853A33}" sibTransId="{ED4DD49E-81EB-46F1-9F7D-7E5799576C38}"/>
    <dgm:cxn modelId="{2502CB0B-D457-45A4-8E7E-2A365ACE2662}" type="presOf" srcId="{DDB0C14C-4C1E-445E-A082-C04C44F968EB}" destId="{5E5C65C4-DE58-4514-9941-103E64132335}" srcOrd="0" destOrd="3" presId="urn:microsoft.com/office/officeart/2005/8/layout/bList2#1"/>
    <dgm:cxn modelId="{E7836D75-3DA4-48CF-8774-1A6E86F6EEBD}" srcId="{24177BB1-B3B8-47F4-A46C-0F82F0F3E92D}" destId="{050973F6-B369-4E66-A833-990651AC7EF2}" srcOrd="1" destOrd="0" parTransId="{136AEB5D-F8CF-4C86-AD2F-E2E061CDD554}" sibTransId="{D4BB5977-44F8-43C7-B523-BD2C71573FD8}"/>
    <dgm:cxn modelId="{63DACE3F-DA73-461C-9AEF-13D3C7AC4B1D}" type="presOf" srcId="{B6E9B9F4-8BB6-453E-93C7-2ACD462D3879}" destId="{5E5C65C4-DE58-4514-9941-103E64132335}" srcOrd="0" destOrd="9" presId="urn:microsoft.com/office/officeart/2005/8/layout/bList2#1"/>
    <dgm:cxn modelId="{D5B6FC44-B8B5-48E4-9FE0-48EDC0156C04}" srcId="{24177BB1-B3B8-47F4-A46C-0F82F0F3E92D}" destId="{D0D8CF5E-C24D-47CA-9075-99E413CA3866}" srcOrd="4" destOrd="0" parTransId="{944261CA-8382-4797-97B3-8A903E421195}" sibTransId="{CFFE9728-65E4-46B2-902A-037FF39AB130}"/>
    <dgm:cxn modelId="{E2A08BEE-3647-4C62-B5EC-7EDE5ED3DE55}" type="presOf" srcId="{A71E2276-AD22-40F6-BCD5-86BA010CFBF0}" destId="{5E5C65C4-DE58-4514-9941-103E64132335}" srcOrd="0" destOrd="12" presId="urn:microsoft.com/office/officeart/2005/8/layout/bList2#1"/>
    <dgm:cxn modelId="{40954E1F-7810-401E-A472-DCB036B2554D}" type="presOf" srcId="{52743D40-23E3-470E-A739-3F52534B9E09}" destId="{5E5C65C4-DE58-4514-9941-103E64132335}" srcOrd="0" destOrd="5" presId="urn:microsoft.com/office/officeart/2005/8/layout/bList2#1"/>
    <dgm:cxn modelId="{CC43AE46-5028-473A-B262-0609D489706E}" type="presOf" srcId="{050973F6-B369-4E66-A833-990651AC7EF2}" destId="{5E5C65C4-DE58-4514-9941-103E64132335}" srcOrd="0" destOrd="1" presId="urn:microsoft.com/office/officeart/2005/8/layout/bList2#1"/>
    <dgm:cxn modelId="{1BE4B7CC-68DF-4DFA-8D52-47B9F6988B85}" srcId="{24177BB1-B3B8-47F4-A46C-0F82F0F3E92D}" destId="{B6E9B9F4-8BB6-453E-93C7-2ACD462D3879}" srcOrd="9" destOrd="0" parTransId="{434564C8-CA2D-4F62-838E-969BA6F13372}" sibTransId="{7A85EED9-755E-4277-83B6-F3954C2CADC3}"/>
    <dgm:cxn modelId="{ED4010C3-0E80-43BE-B68B-4A7B2D40CF51}" type="presOf" srcId="{3515C014-AF8E-4508-832D-0BA2C2C3E05D}" destId="{5E5C65C4-DE58-4514-9941-103E64132335}" srcOrd="0" destOrd="2" presId="urn:microsoft.com/office/officeart/2005/8/layout/bList2#1"/>
    <dgm:cxn modelId="{12E5AB00-226F-4C90-B58A-01EBDEEDE947}" type="presOf" srcId="{BD37C67D-973D-4B76-B6DB-9CB6CD686916}" destId="{5E5C65C4-DE58-4514-9941-103E64132335}" srcOrd="0" destOrd="6" presId="urn:microsoft.com/office/officeart/2005/8/layout/bList2#1"/>
    <dgm:cxn modelId="{00BD609F-24C3-4837-8EEC-E2A851CC30AA}" type="presOf" srcId="{F3DD6205-862E-4B8B-A366-5334B31D9F6E}" destId="{5E5C65C4-DE58-4514-9941-103E64132335}" srcOrd="0" destOrd="8" presId="urn:microsoft.com/office/officeart/2005/8/layout/bList2#1"/>
    <dgm:cxn modelId="{F084A7F5-FF74-4D5D-91C0-53AB4DD9C030}" srcId="{B6E9B9F4-8BB6-453E-93C7-2ACD462D3879}" destId="{A71E2276-AD22-40F6-BCD5-86BA010CFBF0}" srcOrd="2" destOrd="0" parTransId="{5534880F-3031-4168-AC9C-DD4DF5D0374F}" sibTransId="{9970E005-FC9F-4710-A612-344BFBF0F9EE}"/>
    <dgm:cxn modelId="{BB1BAF4B-1D9B-485E-82C2-48C818B6CC45}" srcId="{24177BB1-B3B8-47F4-A46C-0F82F0F3E92D}" destId="{FAE5407E-D3D2-4398-88A1-0C62DE6AB771}" srcOrd="0" destOrd="0" parTransId="{1AD7D7C4-CB23-4AAA-B7E8-D2C48C3E6907}" sibTransId="{9709A6AF-26D4-45BD-8568-0C39AFDE7416}"/>
    <dgm:cxn modelId="{4F0AAF67-9C56-4AA2-89AD-004A4BB52D19}" type="presOf" srcId="{CE9D1AAD-3964-4D31-9CC6-2C4C20ACCE93}" destId="{5E5C65C4-DE58-4514-9941-103E64132335}" srcOrd="0" destOrd="7" presId="urn:microsoft.com/office/officeart/2005/8/layout/bList2#1"/>
    <dgm:cxn modelId="{33C7C3E6-DCA3-40FC-A9B3-D5722F2E0866}" type="presOf" srcId="{D35FD464-8C0F-4531-83DE-4A7E8E2838A2}" destId="{5E5C65C4-DE58-4514-9941-103E64132335}" srcOrd="0" destOrd="13" presId="urn:microsoft.com/office/officeart/2005/8/layout/bList2#1"/>
    <dgm:cxn modelId="{3221FBAD-4424-429C-8D18-5414AEC5EA23}" type="presOf" srcId="{24177BB1-B3B8-47F4-A46C-0F82F0F3E92D}" destId="{4EB31850-10C2-4E3F-9EF7-37EBFB0EA45F}" srcOrd="1" destOrd="0" presId="urn:microsoft.com/office/officeart/2005/8/layout/bList2#1"/>
    <dgm:cxn modelId="{92AE57A2-2DB0-4736-B4CD-FD8404B91DC9}" srcId="{24177BB1-B3B8-47F4-A46C-0F82F0F3E92D}" destId="{CE9D1AAD-3964-4D31-9CC6-2C4C20ACCE93}" srcOrd="7" destOrd="0" parTransId="{EA8C8A7E-F2BD-48DD-920B-20457397CD56}" sibTransId="{916C2480-5821-4153-817B-38CDA264F7A7}"/>
    <dgm:cxn modelId="{2E4B5C34-2028-4534-9254-07E7EED94FD1}" type="presOf" srcId="{4161AA24-A769-43C4-BC83-F44A6B53DF9A}" destId="{5E5C65C4-DE58-4514-9941-103E64132335}" srcOrd="0" destOrd="10" presId="urn:microsoft.com/office/officeart/2005/8/layout/bList2#1"/>
    <dgm:cxn modelId="{E80F4D98-F570-40FA-A70E-0EBC61F1BCDA}" srcId="{24177BB1-B3B8-47F4-A46C-0F82F0F3E92D}" destId="{F3DD6205-862E-4B8B-A366-5334B31D9F6E}" srcOrd="8" destOrd="0" parTransId="{DAF739DD-FE78-42CC-896C-4893E5A2F8F9}" sibTransId="{38EF40F8-1247-402E-AC9C-27A8C1E48EF4}"/>
    <dgm:cxn modelId="{EF516627-E966-446B-833D-9B782D7B131E}" type="presOf" srcId="{4208F4A1-D090-4E15-9CE0-6CB82A1108FB}" destId="{2C159BA5-BBAF-4FD0-B59A-56EE691A6CDB}" srcOrd="0" destOrd="0" presId="urn:microsoft.com/office/officeart/2005/8/layout/bList2#1"/>
    <dgm:cxn modelId="{1733017E-6EEB-40F1-9F41-3D348C98AEB0}" srcId="{24177BB1-B3B8-47F4-A46C-0F82F0F3E92D}" destId="{52743D40-23E3-470E-A739-3F52534B9E09}" srcOrd="5" destOrd="0" parTransId="{1FF22E96-3F1D-4DD1-A7F0-CF46AD036C0C}" sibTransId="{473AC824-EDBC-4A9C-AB99-284A4E11664C}"/>
    <dgm:cxn modelId="{DBA9B644-EE6C-4927-A322-7DE68177E5EE}" type="presOf" srcId="{321EEEAA-863F-4DB8-8F24-E07BC6FBFC00}" destId="{5E5C65C4-DE58-4514-9941-103E64132335}" srcOrd="0" destOrd="14" presId="urn:microsoft.com/office/officeart/2005/8/layout/bList2#1"/>
    <dgm:cxn modelId="{02D6483B-C149-4108-8827-614E2D122572}" srcId="{24177BB1-B3B8-47F4-A46C-0F82F0F3E92D}" destId="{DDB0C14C-4C1E-445E-A082-C04C44F968EB}" srcOrd="3" destOrd="0" parTransId="{EEBC3893-A02A-48BF-A1B9-8684EC1B4713}" sibTransId="{E710CD03-7BAA-4FF7-8A8C-831320FE7799}"/>
    <dgm:cxn modelId="{238AC2FE-A3F1-49D4-9866-E3AB18752C35}" type="presOf" srcId="{ECDF9F82-4288-43BA-8387-E82CC5E93247}" destId="{5E5C65C4-DE58-4514-9941-103E64132335}" srcOrd="0" destOrd="11" presId="urn:microsoft.com/office/officeart/2005/8/layout/bList2#1"/>
    <dgm:cxn modelId="{0876703E-8A2C-42F7-BA3C-AF4563F4DD47}" srcId="{24177BB1-B3B8-47F4-A46C-0F82F0F3E92D}" destId="{D35FD464-8C0F-4531-83DE-4A7E8E2838A2}" srcOrd="10" destOrd="0" parTransId="{0663B6D8-1702-4E02-A46D-62F7753FC5DD}" sibTransId="{540DE9CE-7E51-462B-9575-8384A1DA599C}"/>
    <dgm:cxn modelId="{81A6FABC-2EF4-4F99-866E-471D533D77EE}" srcId="{B6E9B9F4-8BB6-453E-93C7-2ACD462D3879}" destId="{4161AA24-A769-43C4-BC83-F44A6B53DF9A}" srcOrd="0" destOrd="0" parTransId="{5FD9A966-3B3A-4CA2-91AA-0C56C123A568}" sibTransId="{2481478F-6970-402C-B49B-566395D076C3}"/>
    <dgm:cxn modelId="{CD5571A1-27A5-4934-8C11-D488E9A4336C}" type="presOf" srcId="{24177BB1-B3B8-47F4-A46C-0F82F0F3E92D}" destId="{BF0FF7BF-CA6A-41D6-80AD-15DBC4CD7D56}" srcOrd="0" destOrd="0" presId="urn:microsoft.com/office/officeart/2005/8/layout/bList2#1"/>
    <dgm:cxn modelId="{CDEC271D-E724-4388-A3C0-B8362C350BBE}" srcId="{4208F4A1-D090-4E15-9CE0-6CB82A1108FB}" destId="{24177BB1-B3B8-47F4-A46C-0F82F0F3E92D}" srcOrd="0" destOrd="0" parTransId="{DC2D7B75-2D2F-4070-91B4-F4D989F7E4AF}" sibTransId="{AD8CA89C-255C-4DE8-949E-5066676AE341}"/>
    <dgm:cxn modelId="{AD223C74-DF32-403A-B3E7-56C3925B1D14}" srcId="{B6E9B9F4-8BB6-453E-93C7-2ACD462D3879}" destId="{ECDF9F82-4288-43BA-8387-E82CC5E93247}" srcOrd="1" destOrd="0" parTransId="{CCF63CB8-825F-4773-A615-E873C1C537B4}" sibTransId="{484EF620-17D5-4682-8BB5-16DB350A7368}"/>
    <dgm:cxn modelId="{1614D44C-F3E7-40D2-B63A-4060D5D6A427}" srcId="{24177BB1-B3B8-47F4-A46C-0F82F0F3E92D}" destId="{BD37C67D-973D-4B76-B6DB-9CB6CD686916}" srcOrd="6" destOrd="0" parTransId="{D18611BD-0EE6-4BE7-8533-A60A524D1A63}" sibTransId="{07654CFD-7E9C-48BE-B398-2DC755A174CC}"/>
    <dgm:cxn modelId="{23982285-A2A2-4EE9-A44F-73D6C42AC374}" srcId="{24177BB1-B3B8-47F4-A46C-0F82F0F3E92D}" destId="{3515C014-AF8E-4508-832D-0BA2C2C3E05D}" srcOrd="2" destOrd="0" parTransId="{1055BA06-6076-4254-8958-EC76746C5707}" sibTransId="{6D1E255C-97F4-49EC-BB69-3ED965D99190}"/>
    <dgm:cxn modelId="{E0B57874-8FE0-4B10-9D39-E11AEFB8B9A6}" type="presOf" srcId="{FAE5407E-D3D2-4398-88A1-0C62DE6AB771}" destId="{5E5C65C4-DE58-4514-9941-103E64132335}" srcOrd="0" destOrd="0" presId="urn:microsoft.com/office/officeart/2005/8/layout/bList2#1"/>
    <dgm:cxn modelId="{403D0636-D51F-440F-8A00-6CF016A11C94}" type="presParOf" srcId="{2C159BA5-BBAF-4FD0-B59A-56EE691A6CDB}" destId="{FA40575F-FAD8-4545-91EE-AAA1F2F2521C}" srcOrd="0" destOrd="0" presId="urn:microsoft.com/office/officeart/2005/8/layout/bList2#1"/>
    <dgm:cxn modelId="{67B0CECE-9260-4782-AA18-A61A19EED82A}" type="presParOf" srcId="{FA40575F-FAD8-4545-91EE-AAA1F2F2521C}" destId="{5E5C65C4-DE58-4514-9941-103E64132335}" srcOrd="0" destOrd="0" presId="urn:microsoft.com/office/officeart/2005/8/layout/bList2#1"/>
    <dgm:cxn modelId="{FA319634-9DAA-40FD-9EA0-1F58382024DF}" type="presParOf" srcId="{FA40575F-FAD8-4545-91EE-AAA1F2F2521C}" destId="{BF0FF7BF-CA6A-41D6-80AD-15DBC4CD7D56}" srcOrd="1" destOrd="0" presId="urn:microsoft.com/office/officeart/2005/8/layout/bList2#1"/>
    <dgm:cxn modelId="{46547B26-A421-4278-9B67-DD094C7F29F9}" type="presParOf" srcId="{FA40575F-FAD8-4545-91EE-AAA1F2F2521C}" destId="{4EB31850-10C2-4E3F-9EF7-37EBFB0EA45F}" srcOrd="2" destOrd="0" presId="urn:microsoft.com/office/officeart/2005/8/layout/bList2#1"/>
    <dgm:cxn modelId="{9411AE1F-8B07-4CE9-8DE7-0E0AEEC09E01}" type="presParOf" srcId="{FA40575F-FAD8-4545-91EE-AAA1F2F2521C}" destId="{422C87D4-4A48-4712-9644-DE7C0775D494}" srcOrd="3" destOrd="0" presId="urn:microsoft.com/office/officeart/2005/8/layout/bList2#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208F4A1-D090-4E15-9CE0-6CB82A1108FB}" type="doc">
      <dgm:prSet loTypeId="urn:microsoft.com/office/officeart/2005/8/layout/bList2#1" loCatId="list" qsTypeId="urn:microsoft.com/office/officeart/2005/8/quickstyle/simple1" qsCatId="simple" csTypeId="urn:microsoft.com/office/officeart/2005/8/colors/accent1_2" csCatId="accent1" phldr="1"/>
      <dgm:spPr/>
      <dgm:t>
        <a:bodyPr/>
        <a:lstStyle/>
        <a:p>
          <a:endParaRPr lang="en-US"/>
        </a:p>
      </dgm:t>
    </dgm:pt>
    <dgm:pt modelId="{2C159BA5-BBAF-4FD0-B59A-56EE691A6CDB}" type="pres">
      <dgm:prSet presAssocID="{4208F4A1-D090-4E15-9CE0-6CB82A1108FB}" presName="diagram" presStyleCnt="0">
        <dgm:presLayoutVars>
          <dgm:dir/>
          <dgm:animLvl val="lvl"/>
          <dgm:resizeHandles val="exact"/>
        </dgm:presLayoutVars>
      </dgm:prSet>
      <dgm:spPr/>
      <dgm:t>
        <a:bodyPr/>
        <a:lstStyle/>
        <a:p>
          <a:endParaRPr lang="en-US"/>
        </a:p>
      </dgm:t>
    </dgm:pt>
  </dgm:ptLst>
  <dgm:cxnLst>
    <dgm:cxn modelId="{38C6B02D-7411-43C6-8745-0777FE4437A6}" type="presOf" srcId="{4208F4A1-D090-4E15-9CE0-6CB82A1108FB}" destId="{2C159BA5-BBAF-4FD0-B59A-56EE691A6CDB}" srcOrd="0" destOrd="0" presId="urn:microsoft.com/office/officeart/2005/8/layout/bList2#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054BEDD-6347-4E01-BC33-E9517CF1D527}">
      <dsp:nvSpPr>
        <dsp:cNvPr id="0" name=""/>
        <dsp:cNvSpPr/>
      </dsp:nvSpPr>
      <dsp:spPr>
        <a:xfrm rot="5400000">
          <a:off x="3785742" y="-370490"/>
          <a:ext cx="3620770"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45720" rIns="91440" bIns="45720" numCol="1" spcCol="1270" anchor="ctr" anchorCtr="0">
          <a:noAutofit/>
        </a:bodyPr>
        <a:lstStyle/>
        <a:p>
          <a:pPr marL="228600" lvl="1" indent="-228600" algn="l" defTabSz="1066800" rtl="0">
            <a:lnSpc>
              <a:spcPct val="90000"/>
            </a:lnSpc>
            <a:spcBef>
              <a:spcPct val="0"/>
            </a:spcBef>
            <a:spcAft>
              <a:spcPct val="15000"/>
            </a:spcAft>
            <a:buChar char="••"/>
          </a:pPr>
          <a:r>
            <a:rPr lang="en-GB" sz="2400" kern="1200" dirty="0" smtClean="0"/>
            <a:t>IDENTIFICATION AND INTRODUCTIO</a:t>
          </a:r>
          <a:r>
            <a:rPr lang="tr-TR" sz="2400" kern="1200" dirty="0" smtClean="0"/>
            <a:t>N</a:t>
          </a:r>
          <a:endParaRPr lang="tr-TR" sz="2400" kern="1200" dirty="0"/>
        </a:p>
        <a:p>
          <a:pPr marL="228600" lvl="1" indent="-228600" algn="l" defTabSz="1066800" rtl="0">
            <a:lnSpc>
              <a:spcPct val="90000"/>
            </a:lnSpc>
            <a:spcBef>
              <a:spcPct val="0"/>
            </a:spcBef>
            <a:spcAft>
              <a:spcPct val="15000"/>
            </a:spcAft>
            <a:buChar char="••"/>
          </a:pPr>
          <a:r>
            <a:rPr lang="en-GB" sz="2400" kern="1200" dirty="0" smtClean="0"/>
            <a:t>OVERVIEW OF THE IMPLEMENTATION OF THE OPERATIONAL PROGRAMME</a:t>
          </a:r>
          <a:endParaRPr lang="tr-TR" sz="2400" kern="1200" dirty="0"/>
        </a:p>
        <a:p>
          <a:pPr marL="228600" lvl="1" indent="-228600" algn="l" defTabSz="1066800" rtl="0">
            <a:lnSpc>
              <a:spcPct val="90000"/>
            </a:lnSpc>
            <a:spcBef>
              <a:spcPct val="0"/>
            </a:spcBef>
            <a:spcAft>
              <a:spcPct val="15000"/>
            </a:spcAft>
            <a:buChar char="••"/>
          </a:pPr>
          <a:r>
            <a:rPr lang="en-GB" sz="2400" kern="1200" dirty="0" smtClean="0"/>
            <a:t>QUALITY AND EFFECTIVENESS OF IMPLEMENTATION</a:t>
          </a:r>
          <a:endParaRPr lang="tr-TR" sz="2400" kern="1200" dirty="0"/>
        </a:p>
        <a:p>
          <a:pPr marL="228600" lvl="1" indent="-228600" algn="l" defTabSz="1066800" rtl="0">
            <a:lnSpc>
              <a:spcPct val="90000"/>
            </a:lnSpc>
            <a:spcBef>
              <a:spcPct val="0"/>
            </a:spcBef>
            <a:spcAft>
              <a:spcPct val="15000"/>
            </a:spcAft>
            <a:buChar char="••"/>
          </a:pPr>
          <a:r>
            <a:rPr lang="en-GB" sz="2400" kern="1200" dirty="0" smtClean="0"/>
            <a:t>INFORMATION AND PUBLICITY</a:t>
          </a:r>
          <a:endParaRPr lang="tr-TR" sz="2400" kern="1200" dirty="0"/>
        </a:p>
        <a:p>
          <a:pPr marL="228600" lvl="1" indent="-228600" algn="l" defTabSz="1066800" rtl="0">
            <a:lnSpc>
              <a:spcPct val="90000"/>
            </a:lnSpc>
            <a:spcBef>
              <a:spcPct val="0"/>
            </a:spcBef>
            <a:spcAft>
              <a:spcPct val="15000"/>
            </a:spcAft>
            <a:buChar char="••"/>
          </a:pPr>
          <a:r>
            <a:rPr lang="en-GB" sz="2400" kern="1200" dirty="0" smtClean="0"/>
            <a:t>IMPLEMENTATION OF HORIZONTAL ISSUES</a:t>
          </a:r>
          <a:endParaRPr lang="tr-TR" sz="2400" kern="1200" dirty="0"/>
        </a:p>
      </dsp:txBody>
      <dsp:txXfrm rot="5400000">
        <a:off x="3785742" y="-370490"/>
        <a:ext cx="3620770" cy="5266944"/>
      </dsp:txXfrm>
    </dsp:sp>
    <dsp:sp modelId="{42541967-64A8-4013-915A-4D8134ED7DD6}">
      <dsp:nvSpPr>
        <dsp:cNvPr id="0" name=""/>
        <dsp:cNvSpPr/>
      </dsp:nvSpPr>
      <dsp:spPr>
        <a:xfrm>
          <a:off x="0" y="0"/>
          <a:ext cx="2962656" cy="452596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81915" rIns="163830" bIns="81915" numCol="1" spcCol="1270" anchor="ctr" anchorCtr="0">
          <a:noAutofit/>
        </a:bodyPr>
        <a:lstStyle/>
        <a:p>
          <a:pPr lvl="0" algn="ctr" defTabSz="1911350" rtl="0">
            <a:lnSpc>
              <a:spcPct val="90000"/>
            </a:lnSpc>
            <a:spcBef>
              <a:spcPct val="0"/>
            </a:spcBef>
            <a:spcAft>
              <a:spcPct val="35000"/>
            </a:spcAft>
          </a:pPr>
          <a:r>
            <a:rPr lang="en-US" sz="4300" kern="1200" dirty="0" smtClean="0"/>
            <a:t>5 </a:t>
          </a:r>
          <a:r>
            <a:rPr lang="tr-TR" sz="4300" kern="1200" dirty="0" smtClean="0"/>
            <a:t>CHAPTERS</a:t>
          </a:r>
          <a:endParaRPr lang="tr-TR" sz="4300" kern="1200" dirty="0"/>
        </a:p>
      </dsp:txBody>
      <dsp:txXfrm>
        <a:off x="0" y="0"/>
        <a:ext cx="2962656" cy="4525963"/>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35B97A2-42A1-49DC-9407-B1478657F57D}">
      <dsp:nvSpPr>
        <dsp:cNvPr id="0" name=""/>
        <dsp:cNvSpPr/>
      </dsp:nvSpPr>
      <dsp:spPr>
        <a:xfrm rot="5400000">
          <a:off x="4277440" y="-2352904"/>
          <a:ext cx="1573599" cy="6672906"/>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just" defTabSz="622300">
            <a:lnSpc>
              <a:spcPct val="90000"/>
            </a:lnSpc>
            <a:spcBef>
              <a:spcPct val="0"/>
            </a:spcBef>
            <a:spcAft>
              <a:spcPct val="15000"/>
            </a:spcAft>
            <a:buChar char="••"/>
          </a:pPr>
          <a:r>
            <a:rPr lang="en-GB" sz="1400" kern="1200" dirty="0" smtClean="0"/>
            <a:t>MoLSS is also a member of the Monitoring Committees for Regional Competitiveness, Environment, Transport and Rural Development OPs. </a:t>
          </a:r>
          <a:endParaRPr lang="en-US" sz="1400" kern="1200" dirty="0"/>
        </a:p>
        <a:p>
          <a:pPr marL="114300" lvl="1" indent="-114300" algn="just" defTabSz="622300">
            <a:lnSpc>
              <a:spcPct val="90000"/>
            </a:lnSpc>
            <a:spcBef>
              <a:spcPct val="0"/>
            </a:spcBef>
            <a:spcAft>
              <a:spcPct val="15000"/>
            </a:spcAft>
            <a:buChar char="••"/>
          </a:pPr>
          <a:r>
            <a:rPr lang="en-GB" sz="1400" kern="1200" dirty="0" smtClean="0"/>
            <a:t>Integrated Monitoring Information System (IMIS)</a:t>
          </a:r>
          <a:r>
            <a:rPr lang="tr-TR" sz="1400" kern="1200" dirty="0" smtClean="0"/>
            <a:t>, </a:t>
          </a:r>
          <a:r>
            <a:rPr lang="en-US" sz="1400" kern="1200" dirty="0" smtClean="0"/>
            <a:t>established under coordination of the Strategic Coordinator</a:t>
          </a:r>
          <a:r>
            <a:rPr lang="tr-TR" sz="1400" kern="1200" dirty="0" smtClean="0"/>
            <a:t>,</a:t>
          </a:r>
          <a:r>
            <a:rPr lang="en-US" sz="1400" kern="1200" dirty="0" smtClean="0"/>
            <a:t> has been operational for all Ops</a:t>
          </a:r>
          <a:r>
            <a:rPr lang="tr-TR" sz="1400" kern="1200" dirty="0" smtClean="0"/>
            <a:t>.</a:t>
          </a:r>
          <a:endParaRPr lang="en-US" sz="1400" kern="1200" dirty="0"/>
        </a:p>
        <a:p>
          <a:pPr marL="114300" lvl="1" indent="-114300" algn="just" defTabSz="622300">
            <a:lnSpc>
              <a:spcPct val="90000"/>
            </a:lnSpc>
            <a:spcBef>
              <a:spcPct val="0"/>
            </a:spcBef>
            <a:spcAft>
              <a:spcPct val="15000"/>
            </a:spcAft>
            <a:buChar char="••"/>
          </a:pPr>
          <a:r>
            <a:rPr lang="tr-TR" sz="1400" kern="1200" dirty="0" err="1" smtClean="0"/>
            <a:t>All</a:t>
          </a:r>
          <a:r>
            <a:rPr lang="tr-TR" sz="1400" kern="1200" dirty="0" smtClean="0"/>
            <a:t> </a:t>
          </a:r>
          <a:r>
            <a:rPr lang="tr-TR" sz="1400" kern="1200" dirty="0" err="1" smtClean="0"/>
            <a:t>relevant</a:t>
          </a:r>
          <a:r>
            <a:rPr lang="tr-TR" sz="1400" kern="1200" dirty="0" smtClean="0"/>
            <a:t> </a:t>
          </a:r>
          <a:r>
            <a:rPr lang="tr-TR" sz="1400" kern="1200" dirty="0" err="1" smtClean="0"/>
            <a:t>instutitions</a:t>
          </a:r>
          <a:r>
            <a:rPr lang="tr-TR" sz="1400" kern="1200" dirty="0" smtClean="0"/>
            <a:t> </a:t>
          </a:r>
          <a:r>
            <a:rPr lang="tr-TR" sz="1400" kern="1200" dirty="0" err="1" smtClean="0"/>
            <a:t>have</a:t>
          </a:r>
          <a:r>
            <a:rPr lang="tr-TR" sz="1400" kern="1200" dirty="0" smtClean="0"/>
            <a:t> </a:t>
          </a:r>
          <a:r>
            <a:rPr lang="tr-TR" sz="1400" kern="1200" dirty="0" err="1" smtClean="0"/>
            <a:t>been</a:t>
          </a:r>
          <a:r>
            <a:rPr lang="tr-TR" sz="1400" kern="1200" dirty="0" smtClean="0"/>
            <a:t> </a:t>
          </a:r>
          <a:r>
            <a:rPr lang="tr-TR" sz="1400" kern="1200" dirty="0" err="1" smtClean="0"/>
            <a:t>included</a:t>
          </a:r>
          <a:r>
            <a:rPr lang="tr-TR" sz="1400" kern="1200" dirty="0" smtClean="0"/>
            <a:t> </a:t>
          </a:r>
          <a:r>
            <a:rPr lang="en-GB" sz="1400" kern="1200" dirty="0" smtClean="0"/>
            <a:t>HRD OP revision process </a:t>
          </a:r>
          <a:r>
            <a:rPr lang="en-US" sz="1400" kern="1200" dirty="0" smtClean="0"/>
            <a:t> </a:t>
          </a:r>
          <a:endParaRPr lang="en-US" sz="1400" kern="1200" dirty="0"/>
        </a:p>
        <a:p>
          <a:pPr marL="114300" lvl="1" indent="-114300" algn="just" defTabSz="622300">
            <a:lnSpc>
              <a:spcPct val="90000"/>
            </a:lnSpc>
            <a:spcBef>
              <a:spcPct val="0"/>
            </a:spcBef>
            <a:spcAft>
              <a:spcPct val="15000"/>
            </a:spcAft>
            <a:buChar char="••"/>
          </a:pPr>
          <a:r>
            <a:rPr lang="tr-TR" sz="1400" kern="1200" dirty="0" err="1" smtClean="0"/>
            <a:t>Methodology</a:t>
          </a:r>
          <a:r>
            <a:rPr lang="tr-TR" sz="1400" kern="1200" dirty="0" smtClean="0"/>
            <a:t> of Project </a:t>
          </a:r>
          <a:r>
            <a:rPr lang="tr-TR" sz="1400" kern="1200" dirty="0" err="1" smtClean="0"/>
            <a:t>Pipeline</a:t>
          </a:r>
          <a:r>
            <a:rPr lang="tr-TR" sz="1400" kern="1200" dirty="0" smtClean="0"/>
            <a:t> Activity </a:t>
          </a:r>
          <a:r>
            <a:rPr lang="tr-TR" sz="1400" kern="1200" dirty="0" err="1" smtClean="0"/>
            <a:t>were</a:t>
          </a:r>
          <a:r>
            <a:rPr lang="tr-TR" sz="1400" kern="1200" dirty="0" smtClean="0"/>
            <a:t> </a:t>
          </a:r>
          <a:r>
            <a:rPr lang="tr-TR" sz="1400" kern="1200" dirty="0" err="1" smtClean="0"/>
            <a:t>supported</a:t>
          </a:r>
          <a:r>
            <a:rPr lang="tr-TR" sz="1400" kern="1200" dirty="0" smtClean="0"/>
            <a:t> </a:t>
          </a:r>
          <a:r>
            <a:rPr lang="tr-TR" sz="1400" kern="1200" dirty="0" err="1" smtClean="0"/>
            <a:t>with</a:t>
          </a:r>
          <a:r>
            <a:rPr lang="tr-TR" sz="1400" kern="1200" dirty="0" smtClean="0"/>
            <a:t> </a:t>
          </a:r>
          <a:r>
            <a:rPr lang="tr-TR" sz="1400" kern="1200" dirty="0" err="1" smtClean="0"/>
            <a:t>complementarity</a:t>
          </a:r>
          <a:r>
            <a:rPr lang="tr-TR" sz="1400" kern="1200" dirty="0" smtClean="0"/>
            <a:t> </a:t>
          </a:r>
          <a:r>
            <a:rPr lang="tr-TR" sz="1400" kern="1200" dirty="0" err="1" smtClean="0"/>
            <a:t>approach</a:t>
          </a:r>
          <a:r>
            <a:rPr lang="tr-TR" sz="1400" kern="1200" dirty="0" smtClean="0"/>
            <a:t> </a:t>
          </a:r>
          <a:endParaRPr lang="en-US" sz="1400" kern="1200" dirty="0"/>
        </a:p>
      </dsp:txBody>
      <dsp:txXfrm rot="5400000">
        <a:off x="4277440" y="-2352904"/>
        <a:ext cx="1573599" cy="6672906"/>
      </dsp:txXfrm>
    </dsp:sp>
    <dsp:sp modelId="{F79F8C5D-62B9-4918-B868-A62F1D16AABD}">
      <dsp:nvSpPr>
        <dsp:cNvPr id="0" name=""/>
        <dsp:cNvSpPr/>
      </dsp:nvSpPr>
      <dsp:spPr>
        <a:xfrm>
          <a:off x="36" y="49"/>
          <a:ext cx="1727750" cy="19669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a:lnSpc>
              <a:spcPct val="90000"/>
            </a:lnSpc>
            <a:spcBef>
              <a:spcPct val="0"/>
            </a:spcBef>
            <a:spcAft>
              <a:spcPct val="35000"/>
            </a:spcAft>
          </a:pPr>
          <a:r>
            <a:rPr lang="tr-TR" sz="1500" kern="1200" dirty="0" err="1" smtClean="0"/>
            <a:t>Complementarity</a:t>
          </a:r>
          <a:r>
            <a:rPr lang="tr-TR" sz="1500" kern="1200" dirty="0" smtClean="0"/>
            <a:t> </a:t>
          </a:r>
          <a:r>
            <a:rPr lang="tr-TR" sz="1500" kern="1200" dirty="0" err="1" smtClean="0"/>
            <a:t>with</a:t>
          </a:r>
          <a:r>
            <a:rPr lang="tr-TR" sz="1500" kern="1200" dirty="0" smtClean="0"/>
            <a:t> </a:t>
          </a:r>
          <a:r>
            <a:rPr lang="tr-TR" sz="1500" kern="1200" dirty="0" err="1" smtClean="0"/>
            <a:t>Other</a:t>
          </a:r>
          <a:r>
            <a:rPr lang="tr-TR" sz="1500" kern="1200" dirty="0" smtClean="0"/>
            <a:t> Instruments</a:t>
          </a:r>
          <a:endParaRPr lang="en-US" sz="1500" kern="1200" dirty="0"/>
        </a:p>
      </dsp:txBody>
      <dsp:txXfrm>
        <a:off x="36" y="49"/>
        <a:ext cx="1727750" cy="1966999"/>
      </dsp:txXfrm>
    </dsp:sp>
    <dsp:sp modelId="{72CCE190-D913-4AD4-80A7-DC96243899FE}">
      <dsp:nvSpPr>
        <dsp:cNvPr id="0" name=""/>
        <dsp:cNvSpPr/>
      </dsp:nvSpPr>
      <dsp:spPr>
        <a:xfrm rot="5400000">
          <a:off x="4282979" y="-282364"/>
          <a:ext cx="1573599" cy="6662526"/>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just" defTabSz="622300">
            <a:lnSpc>
              <a:spcPct val="90000"/>
            </a:lnSpc>
            <a:spcBef>
              <a:spcPct val="0"/>
            </a:spcBef>
            <a:spcAft>
              <a:spcPct val="15000"/>
            </a:spcAft>
            <a:buChar char="••"/>
          </a:pPr>
          <a:r>
            <a:rPr lang="en-GB" sz="1400" kern="1200" dirty="0" smtClean="0"/>
            <a:t>In order to produce a more effective and reliable monitoring system, it was planned to recruit monitoring experts in place of CGMTs and RGMTTs. The tasks of these experts would mainly consist of desk study and field visits for the upcoming grant projects.</a:t>
          </a:r>
          <a:endParaRPr lang="en-US" sz="1400" kern="1200" dirty="0"/>
        </a:p>
      </dsp:txBody>
      <dsp:txXfrm rot="5400000">
        <a:off x="4282979" y="-282364"/>
        <a:ext cx="1573599" cy="6662526"/>
      </dsp:txXfrm>
    </dsp:sp>
    <dsp:sp modelId="{EE80C6B2-F799-4FD8-9EF6-F3E2E99ED742}">
      <dsp:nvSpPr>
        <dsp:cNvPr id="0" name=""/>
        <dsp:cNvSpPr/>
      </dsp:nvSpPr>
      <dsp:spPr>
        <a:xfrm>
          <a:off x="36" y="2065398"/>
          <a:ext cx="1738479" cy="19669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a:lnSpc>
              <a:spcPct val="90000"/>
            </a:lnSpc>
            <a:spcBef>
              <a:spcPct val="0"/>
            </a:spcBef>
            <a:spcAft>
              <a:spcPct val="35000"/>
            </a:spcAft>
          </a:pPr>
          <a:r>
            <a:rPr lang="tr-TR" sz="1500" kern="1200" dirty="0" err="1" smtClean="0"/>
            <a:t>Monitoring</a:t>
          </a:r>
          <a:r>
            <a:rPr lang="tr-TR" sz="1500" kern="1200" dirty="0" smtClean="0"/>
            <a:t> </a:t>
          </a:r>
          <a:r>
            <a:rPr lang="tr-TR" sz="1500" kern="1200" dirty="0" err="1" smtClean="0"/>
            <a:t>Teams</a:t>
          </a:r>
          <a:r>
            <a:rPr lang="tr-TR" sz="1500" kern="1200" dirty="0" smtClean="0"/>
            <a:t> – </a:t>
          </a:r>
          <a:r>
            <a:rPr lang="tr-TR" sz="1500" kern="1200" dirty="0" err="1" smtClean="0"/>
            <a:t>Change</a:t>
          </a:r>
          <a:r>
            <a:rPr lang="tr-TR" sz="1500" kern="1200" dirty="0" smtClean="0"/>
            <a:t> of </a:t>
          </a:r>
          <a:r>
            <a:rPr lang="tr-TR" sz="1500" kern="1200" dirty="0" err="1" smtClean="0"/>
            <a:t>Structure</a:t>
          </a:r>
          <a:endParaRPr lang="en-US" sz="1500" kern="1200" dirty="0"/>
        </a:p>
      </dsp:txBody>
      <dsp:txXfrm>
        <a:off x="36" y="2065398"/>
        <a:ext cx="1738479" cy="1966999"/>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DDCC2BA-3133-47C7-A67A-240A93587D69}">
      <dsp:nvSpPr>
        <dsp:cNvPr id="0" name=""/>
        <dsp:cNvSpPr/>
      </dsp:nvSpPr>
      <dsp:spPr>
        <a:xfrm>
          <a:off x="0" y="76324"/>
          <a:ext cx="8229599" cy="5516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GB" sz="2300" b="1" kern="1200" smtClean="0"/>
            <a:t>Equal opportunities for men and women</a:t>
          </a:r>
          <a:endParaRPr lang="tr-TR" sz="2300" kern="1200"/>
        </a:p>
      </dsp:txBody>
      <dsp:txXfrm>
        <a:off x="0" y="76324"/>
        <a:ext cx="8229599" cy="551655"/>
      </dsp:txXfrm>
    </dsp:sp>
    <dsp:sp modelId="{E14813CD-5585-4886-BAA7-2FA31E789F07}">
      <dsp:nvSpPr>
        <dsp:cNvPr id="0" name=""/>
        <dsp:cNvSpPr/>
      </dsp:nvSpPr>
      <dsp:spPr>
        <a:xfrm>
          <a:off x="0" y="694219"/>
          <a:ext cx="8229599" cy="5516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GB" sz="2300" b="1" kern="1200" dirty="0" smtClean="0"/>
            <a:t>Sustainable development and environmental protection</a:t>
          </a:r>
          <a:endParaRPr lang="tr-TR" sz="2300" kern="1200" dirty="0"/>
        </a:p>
      </dsp:txBody>
      <dsp:txXfrm>
        <a:off x="0" y="694219"/>
        <a:ext cx="8229599" cy="551655"/>
      </dsp:txXfrm>
    </dsp:sp>
    <dsp:sp modelId="{0414C624-252E-4406-BA92-AC6EDEA489FE}">
      <dsp:nvSpPr>
        <dsp:cNvPr id="0" name=""/>
        <dsp:cNvSpPr/>
      </dsp:nvSpPr>
      <dsp:spPr>
        <a:xfrm>
          <a:off x="0" y="1312114"/>
          <a:ext cx="8229599" cy="5516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GB" sz="2300" b="1" kern="1200" smtClean="0"/>
            <a:t>Participation of civil society</a:t>
          </a:r>
          <a:endParaRPr lang="tr-TR" sz="2300" kern="1200"/>
        </a:p>
      </dsp:txBody>
      <dsp:txXfrm>
        <a:off x="0" y="1312114"/>
        <a:ext cx="8229599" cy="551655"/>
      </dsp:txXfrm>
    </dsp:sp>
    <dsp:sp modelId="{5276C899-C840-4341-BF81-6A305470E504}">
      <dsp:nvSpPr>
        <dsp:cNvPr id="0" name=""/>
        <dsp:cNvSpPr/>
      </dsp:nvSpPr>
      <dsp:spPr>
        <a:xfrm>
          <a:off x="0" y="1930009"/>
          <a:ext cx="8229599" cy="5516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GB" sz="2300" b="1" kern="1200" smtClean="0"/>
            <a:t>Geographic, sectoral and thematic concentration</a:t>
          </a:r>
          <a:endParaRPr lang="tr-TR" sz="2300" kern="1200"/>
        </a:p>
      </dsp:txBody>
      <dsp:txXfrm>
        <a:off x="0" y="1930009"/>
        <a:ext cx="8229599" cy="551655"/>
      </dsp:txXfrm>
    </dsp:sp>
    <dsp:sp modelId="{3F132382-A5C7-4124-AB0E-4898126BA139}">
      <dsp:nvSpPr>
        <dsp:cNvPr id="0" name=""/>
        <dsp:cNvSpPr/>
      </dsp:nvSpPr>
      <dsp:spPr>
        <a:xfrm>
          <a:off x="0" y="2547905"/>
          <a:ext cx="8229599" cy="5516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GB" sz="2300" b="1" kern="1200" smtClean="0"/>
            <a:t>Concerns of disadvantaged persons</a:t>
          </a:r>
          <a:endParaRPr lang="tr-TR" sz="2300" kern="1200"/>
        </a:p>
      </dsp:txBody>
      <dsp:txXfrm>
        <a:off x="0" y="2547905"/>
        <a:ext cx="8229599" cy="551655"/>
      </dsp:txXfrm>
    </dsp:sp>
    <dsp:sp modelId="{075ADF23-5235-4633-9DAB-73ADC9B523AA}">
      <dsp:nvSpPr>
        <dsp:cNvPr id="0" name=""/>
        <dsp:cNvSpPr/>
      </dsp:nvSpPr>
      <dsp:spPr>
        <a:xfrm>
          <a:off x="0" y="3165800"/>
          <a:ext cx="8229599" cy="5516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GB" sz="2300" b="1" kern="1200" smtClean="0"/>
            <a:t>Good governance</a:t>
          </a:r>
          <a:endParaRPr lang="tr-TR" sz="2300" kern="1200"/>
        </a:p>
      </dsp:txBody>
      <dsp:txXfrm>
        <a:off x="0" y="3165800"/>
        <a:ext cx="8229599" cy="551655"/>
      </dsp:txXfrm>
    </dsp:sp>
    <dsp:sp modelId="{EBB7CB2B-328F-47B0-9D39-A7FD509D5CF5}">
      <dsp:nvSpPr>
        <dsp:cNvPr id="0" name=""/>
        <dsp:cNvSpPr/>
      </dsp:nvSpPr>
      <dsp:spPr>
        <a:xfrm>
          <a:off x="0" y="3783695"/>
          <a:ext cx="8229599" cy="5516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GB" sz="2300" b="1" kern="1200" smtClean="0"/>
            <a:t>Stakeholder Participation</a:t>
          </a:r>
          <a:endParaRPr lang="tr-TR" sz="2300" kern="1200"/>
        </a:p>
      </dsp:txBody>
      <dsp:txXfrm>
        <a:off x="0" y="3783695"/>
        <a:ext cx="8229599" cy="55165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BED9E03-994F-4D8A-B451-419BDB7FAB4E}">
      <dsp:nvSpPr>
        <dsp:cNvPr id="0" name=""/>
        <dsp:cNvSpPr/>
      </dsp:nvSpPr>
      <dsp:spPr>
        <a:xfrm rot="10800000" flipV="1">
          <a:off x="0" y="187527"/>
          <a:ext cx="8229600" cy="381073"/>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tr-TR" sz="1200" b="1" kern="1200" dirty="0" smtClean="0"/>
            <a:t>IDENTIFICATION AND INTRODUCTION</a:t>
          </a:r>
          <a:endParaRPr lang="tr-TR" sz="1200" b="1" kern="1200" dirty="0"/>
        </a:p>
      </dsp:txBody>
      <dsp:txXfrm rot="10800000" flipV="1">
        <a:off x="0" y="187527"/>
        <a:ext cx="8229600" cy="381073"/>
      </dsp:txXfrm>
    </dsp:sp>
    <dsp:sp modelId="{265D20FF-F7C4-4299-B589-2DB58C648E71}">
      <dsp:nvSpPr>
        <dsp:cNvPr id="0" name=""/>
        <dsp:cNvSpPr/>
      </dsp:nvSpPr>
      <dsp:spPr>
        <a:xfrm>
          <a:off x="0" y="967770"/>
          <a:ext cx="8229600" cy="21637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l" defTabSz="400050" rtl="0">
            <a:lnSpc>
              <a:spcPct val="90000"/>
            </a:lnSpc>
            <a:spcBef>
              <a:spcPct val="0"/>
            </a:spcBef>
            <a:spcAft>
              <a:spcPct val="35000"/>
            </a:spcAft>
          </a:pPr>
          <a:r>
            <a:rPr lang="tr-TR" sz="900" b="1" kern="1200" dirty="0" err="1" smtClean="0"/>
            <a:t>Overall</a:t>
          </a:r>
          <a:r>
            <a:rPr lang="tr-TR" sz="900" b="1" kern="1200" dirty="0" smtClean="0"/>
            <a:t> </a:t>
          </a:r>
          <a:r>
            <a:rPr lang="tr-TR" sz="900" b="1" kern="1200" dirty="0" err="1" smtClean="0"/>
            <a:t>Situation</a:t>
          </a:r>
          <a:r>
            <a:rPr lang="tr-TR" sz="900" b="1" kern="1200" dirty="0" smtClean="0"/>
            <a:t> in </a:t>
          </a:r>
          <a:r>
            <a:rPr lang="tr-TR" sz="900" b="1" kern="1200" dirty="0" err="1" smtClean="0"/>
            <a:t>Turkey</a:t>
          </a:r>
          <a:endParaRPr lang="tr-TR" sz="900" kern="1200" dirty="0"/>
        </a:p>
      </dsp:txBody>
      <dsp:txXfrm>
        <a:off x="0" y="967770"/>
        <a:ext cx="8229600" cy="216377"/>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BED9E03-994F-4D8A-B451-419BDB7FAB4E}">
      <dsp:nvSpPr>
        <dsp:cNvPr id="0" name=""/>
        <dsp:cNvSpPr/>
      </dsp:nvSpPr>
      <dsp:spPr>
        <a:xfrm rot="10800000" flipV="1">
          <a:off x="0" y="187527"/>
          <a:ext cx="8229599" cy="381073"/>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tr-TR" sz="1200" b="1" kern="1200" dirty="0" smtClean="0"/>
            <a:t>IDENTIFICATION AND INTRODUCTION</a:t>
          </a:r>
          <a:endParaRPr lang="tr-TR" sz="1200" b="1" kern="1200" dirty="0"/>
        </a:p>
      </dsp:txBody>
      <dsp:txXfrm rot="10800000" flipV="1">
        <a:off x="0" y="187527"/>
        <a:ext cx="8229599" cy="381073"/>
      </dsp:txXfrm>
    </dsp:sp>
    <dsp:sp modelId="{265D20FF-F7C4-4299-B589-2DB58C648E71}">
      <dsp:nvSpPr>
        <dsp:cNvPr id="0" name=""/>
        <dsp:cNvSpPr/>
      </dsp:nvSpPr>
      <dsp:spPr>
        <a:xfrm>
          <a:off x="0" y="967770"/>
          <a:ext cx="8229599" cy="21637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l" defTabSz="400050" rtl="0">
            <a:lnSpc>
              <a:spcPct val="90000"/>
            </a:lnSpc>
            <a:spcBef>
              <a:spcPct val="0"/>
            </a:spcBef>
            <a:spcAft>
              <a:spcPct val="35000"/>
            </a:spcAft>
          </a:pPr>
          <a:r>
            <a:rPr lang="tr-TR" sz="900" b="1" kern="1200" dirty="0" err="1" smtClean="0"/>
            <a:t>Overall</a:t>
          </a:r>
          <a:r>
            <a:rPr lang="tr-TR" sz="900" b="1" kern="1200" dirty="0" smtClean="0"/>
            <a:t> </a:t>
          </a:r>
          <a:r>
            <a:rPr lang="tr-TR" sz="900" b="1" kern="1200" dirty="0" err="1" smtClean="0"/>
            <a:t>Situation</a:t>
          </a:r>
          <a:r>
            <a:rPr lang="tr-TR" sz="900" b="1" kern="1200" dirty="0" smtClean="0"/>
            <a:t> in </a:t>
          </a:r>
          <a:r>
            <a:rPr lang="tr-TR" sz="900" b="1" kern="1200" dirty="0" err="1" smtClean="0"/>
            <a:t>Turkey</a:t>
          </a:r>
          <a:endParaRPr lang="tr-TR" sz="900" kern="1200" dirty="0"/>
        </a:p>
      </dsp:txBody>
      <dsp:txXfrm>
        <a:off x="0" y="967770"/>
        <a:ext cx="8229599" cy="216377"/>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BED9E03-994F-4D8A-B451-419BDB7FAB4E}">
      <dsp:nvSpPr>
        <dsp:cNvPr id="0" name=""/>
        <dsp:cNvSpPr/>
      </dsp:nvSpPr>
      <dsp:spPr>
        <a:xfrm rot="10800000" flipV="1">
          <a:off x="0" y="239616"/>
          <a:ext cx="8229599" cy="381073"/>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tr-TR" sz="1200" b="1" kern="1200" dirty="0" smtClean="0"/>
            <a:t>IDENTIFICATION AND INTRODUCTION</a:t>
          </a:r>
          <a:endParaRPr lang="tr-TR" sz="1200" b="1" kern="1200" dirty="0"/>
        </a:p>
      </dsp:txBody>
      <dsp:txXfrm rot="10800000" flipV="1">
        <a:off x="0" y="239616"/>
        <a:ext cx="8229599" cy="381073"/>
      </dsp:txXfrm>
    </dsp:sp>
    <dsp:sp modelId="{265D20FF-F7C4-4299-B589-2DB58C648E71}">
      <dsp:nvSpPr>
        <dsp:cNvPr id="0" name=""/>
        <dsp:cNvSpPr/>
      </dsp:nvSpPr>
      <dsp:spPr>
        <a:xfrm>
          <a:off x="0" y="632676"/>
          <a:ext cx="8229599" cy="21637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l" defTabSz="400050" rtl="0">
            <a:lnSpc>
              <a:spcPct val="90000"/>
            </a:lnSpc>
            <a:spcBef>
              <a:spcPct val="0"/>
            </a:spcBef>
            <a:spcAft>
              <a:spcPct val="35000"/>
            </a:spcAft>
          </a:pPr>
          <a:r>
            <a:rPr lang="tr-TR" sz="900" b="1" kern="1200" dirty="0" err="1" smtClean="0"/>
            <a:t>Overall</a:t>
          </a:r>
          <a:r>
            <a:rPr lang="tr-TR" sz="900" b="1" kern="1200" dirty="0" smtClean="0"/>
            <a:t> </a:t>
          </a:r>
          <a:r>
            <a:rPr lang="tr-TR" sz="900" b="1" kern="1200" dirty="0" err="1" smtClean="0"/>
            <a:t>Situation</a:t>
          </a:r>
          <a:r>
            <a:rPr lang="tr-TR" sz="900" b="1" kern="1200" dirty="0" smtClean="0"/>
            <a:t> in </a:t>
          </a:r>
          <a:r>
            <a:rPr lang="tr-TR" sz="900" b="1" kern="1200" dirty="0" err="1" smtClean="0"/>
            <a:t>Turkey</a:t>
          </a:r>
          <a:endParaRPr lang="tr-TR" sz="900" kern="1200" dirty="0"/>
        </a:p>
      </dsp:txBody>
      <dsp:txXfrm>
        <a:off x="0" y="632676"/>
        <a:ext cx="8229599" cy="216377"/>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BED9E03-994F-4D8A-B451-419BDB7FAB4E}">
      <dsp:nvSpPr>
        <dsp:cNvPr id="0" name=""/>
        <dsp:cNvSpPr/>
      </dsp:nvSpPr>
      <dsp:spPr>
        <a:xfrm rot="10800000" flipV="1">
          <a:off x="0" y="0"/>
          <a:ext cx="8229599" cy="531746"/>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b="1" kern="1200" dirty="0" smtClean="0"/>
            <a:t>INSTITUTIONAL CAPACITY OF EU COORDINATION DEPARTMENT</a:t>
          </a:r>
          <a:endParaRPr lang="tr-TR" sz="1600" b="1" kern="1200" dirty="0"/>
        </a:p>
      </dsp:txBody>
      <dsp:txXfrm rot="10800000" flipV="1">
        <a:off x="0" y="0"/>
        <a:ext cx="8229599" cy="531746"/>
      </dsp:txXfrm>
    </dsp:sp>
    <dsp:sp modelId="{DD301CEB-AFA9-445B-B214-BCFB81813BDA}">
      <dsp:nvSpPr>
        <dsp:cNvPr id="0" name=""/>
        <dsp:cNvSpPr/>
      </dsp:nvSpPr>
      <dsp:spPr>
        <a:xfrm>
          <a:off x="0" y="2499765"/>
          <a:ext cx="8229599" cy="16968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just" defTabSz="755650" rtl="0">
            <a:lnSpc>
              <a:spcPct val="90000"/>
            </a:lnSpc>
            <a:spcBef>
              <a:spcPct val="0"/>
            </a:spcBef>
            <a:spcAft>
              <a:spcPct val="35000"/>
            </a:spcAft>
          </a:pPr>
          <a:r>
            <a:rPr lang="tr-TR" sz="1700" b="1" kern="1200" baseline="0" dirty="0" smtClean="0">
              <a:solidFill>
                <a:schemeClr val="bg1"/>
              </a:solidFill>
            </a:rPr>
            <a:t>4</a:t>
          </a:r>
          <a:r>
            <a:rPr lang="en-GB" sz="1700" b="1" kern="1200" baseline="30000" dirty="0" err="1" smtClean="0">
              <a:solidFill>
                <a:schemeClr val="bg1"/>
              </a:solidFill>
            </a:rPr>
            <a:t>th</a:t>
          </a:r>
          <a:r>
            <a:rPr lang="en-GB" sz="1700" b="1" kern="1200" dirty="0" smtClean="0">
              <a:solidFill>
                <a:schemeClr val="bg1"/>
              </a:solidFill>
            </a:rPr>
            <a:t> </a:t>
          </a:r>
          <a:r>
            <a:rPr lang="tr-TR" sz="1700" b="1" kern="1200" dirty="0" err="1" smtClean="0">
              <a:solidFill>
                <a:schemeClr val="bg1"/>
              </a:solidFill>
            </a:rPr>
            <a:t>February</a:t>
          </a:r>
          <a:r>
            <a:rPr lang="tr-TR" sz="1700" b="1" kern="1200" dirty="0" smtClean="0">
              <a:solidFill>
                <a:schemeClr val="bg1"/>
              </a:solidFill>
            </a:rPr>
            <a:t> </a:t>
          </a:r>
          <a:r>
            <a:rPr lang="en-GB" sz="1700" b="1" kern="1200" dirty="0" smtClean="0">
              <a:solidFill>
                <a:schemeClr val="bg1"/>
              </a:solidFill>
            </a:rPr>
            <a:t>201</a:t>
          </a:r>
          <a:r>
            <a:rPr lang="tr-TR" sz="1700" b="1" kern="1200" dirty="0" smtClean="0">
              <a:solidFill>
                <a:schemeClr val="bg1"/>
              </a:solidFill>
            </a:rPr>
            <a:t>3:</a:t>
          </a:r>
          <a:r>
            <a:rPr lang="en-GB" sz="1700" b="1" kern="1200" dirty="0" smtClean="0">
              <a:solidFill>
                <a:schemeClr val="bg1"/>
              </a:solidFill>
            </a:rPr>
            <a:t> </a:t>
          </a:r>
          <a:r>
            <a:rPr lang="tr-TR" sz="1700" kern="1200" dirty="0" smtClean="0"/>
            <a:t>T</a:t>
          </a:r>
          <a:r>
            <a:rPr lang="en-GB" sz="1700" kern="1200" dirty="0" smtClean="0"/>
            <a:t>he organizational chart was modified by Internal Circular no. 201</a:t>
          </a:r>
          <a:r>
            <a:rPr lang="tr-TR" sz="1700" kern="1200" dirty="0" smtClean="0"/>
            <a:t>3</a:t>
          </a:r>
          <a:r>
            <a:rPr lang="en-GB" sz="1700" kern="1200" dirty="0" smtClean="0"/>
            <a:t>/</a:t>
          </a:r>
          <a:r>
            <a:rPr lang="tr-TR" sz="1700" kern="1200" dirty="0" smtClean="0"/>
            <a:t>2</a:t>
          </a:r>
          <a:r>
            <a:rPr lang="en-GB" sz="1700" kern="1200" dirty="0" smtClean="0"/>
            <a:t>. </a:t>
          </a:r>
          <a:endParaRPr lang="tr-TR" sz="1700" kern="1200" dirty="0" smtClean="0"/>
        </a:p>
        <a:p>
          <a:pPr lvl="0" algn="just" defTabSz="755650" rtl="0">
            <a:lnSpc>
              <a:spcPct val="90000"/>
            </a:lnSpc>
            <a:spcBef>
              <a:spcPct val="0"/>
            </a:spcBef>
            <a:spcAft>
              <a:spcPct val="35000"/>
            </a:spcAft>
          </a:pPr>
          <a:r>
            <a:rPr lang="tr-TR" sz="1700" kern="1200" dirty="0" smtClean="0"/>
            <a:t>- </a:t>
          </a:r>
          <a:r>
            <a:rPr lang="tr-TR" sz="1700" kern="1200" dirty="0" err="1" smtClean="0"/>
            <a:t>In</a:t>
          </a:r>
          <a:r>
            <a:rPr lang="tr-TR" sz="1700" kern="1200" dirty="0" smtClean="0"/>
            <a:t> </a:t>
          </a:r>
          <a:r>
            <a:rPr lang="tr-TR" sz="1700" kern="1200" dirty="0" err="1" smtClean="0"/>
            <a:t>December</a:t>
          </a:r>
          <a:r>
            <a:rPr lang="tr-TR" sz="1700" kern="1200" dirty="0" smtClean="0"/>
            <a:t> 2012 </a:t>
          </a:r>
          <a:r>
            <a:rPr lang="en-GB" sz="1700" kern="1200" dirty="0" smtClean="0"/>
            <a:t>Mr. </a:t>
          </a:r>
          <a:r>
            <a:rPr lang="en-GB" sz="1700" kern="1200" dirty="0" err="1" smtClean="0"/>
            <a:t>Ercüment</a:t>
          </a:r>
          <a:r>
            <a:rPr lang="en-GB" sz="1700" kern="1200" dirty="0" smtClean="0"/>
            <a:t> IŞIK left his position and Mr. </a:t>
          </a:r>
          <a:r>
            <a:rPr lang="en-GB" sz="1700" kern="1200" dirty="0" err="1" smtClean="0"/>
            <a:t>Kamran</a:t>
          </a:r>
          <a:r>
            <a:rPr lang="en-GB" sz="1700" kern="1200" dirty="0" smtClean="0"/>
            <a:t> KURU was assigned as the Head of Department and Head of </a:t>
          </a:r>
          <a:r>
            <a:rPr lang="en-GB" sz="1700" kern="1200" dirty="0" err="1" smtClean="0"/>
            <a:t>Conracting</a:t>
          </a:r>
          <a:r>
            <a:rPr lang="en-GB" sz="1700" kern="1200" dirty="0" smtClean="0"/>
            <a:t> Authority for IPA IV</a:t>
          </a:r>
          <a:r>
            <a:rPr lang="tr-TR" sz="1700" kern="1200" dirty="0" smtClean="0"/>
            <a:t>.</a:t>
          </a:r>
        </a:p>
        <a:p>
          <a:pPr lvl="0" algn="just" defTabSz="755650" rtl="0">
            <a:lnSpc>
              <a:spcPct val="90000"/>
            </a:lnSpc>
            <a:spcBef>
              <a:spcPct val="0"/>
            </a:spcBef>
            <a:spcAft>
              <a:spcPct val="35000"/>
            </a:spcAft>
          </a:pPr>
          <a:r>
            <a:rPr lang="tr-TR" sz="1700" kern="1200" dirty="0" smtClean="0"/>
            <a:t>-  </a:t>
          </a:r>
          <a:r>
            <a:rPr lang="en-GB" sz="1700" kern="1200" dirty="0" smtClean="0"/>
            <a:t>Mr. </a:t>
          </a:r>
          <a:r>
            <a:rPr lang="en-GB" sz="1700" kern="1200" dirty="0" err="1" smtClean="0"/>
            <a:t>Cengiz</a:t>
          </a:r>
          <a:r>
            <a:rPr lang="en-GB" sz="1700" kern="1200" dirty="0" smtClean="0"/>
            <a:t> AYDEMİR</a:t>
          </a:r>
          <a:r>
            <a:rPr lang="tr-TR" sz="1700" kern="1200" dirty="0" smtClean="0"/>
            <a:t>,</a:t>
          </a:r>
          <a:r>
            <a:rPr lang="en-GB" sz="1700" kern="1200" dirty="0" smtClean="0"/>
            <a:t> </a:t>
          </a:r>
          <a:r>
            <a:rPr lang="en-GB" sz="1700" kern="1200" dirty="0" err="1" smtClean="0"/>
            <a:t>Mr.Alper</a:t>
          </a:r>
          <a:r>
            <a:rPr lang="en-GB" sz="1700" kern="1200" dirty="0" smtClean="0"/>
            <a:t> ZEYTUN and Mr. </a:t>
          </a:r>
          <a:r>
            <a:rPr lang="en-GB" sz="1700" kern="1200" dirty="0" err="1" smtClean="0"/>
            <a:t>Kenan</a:t>
          </a:r>
          <a:r>
            <a:rPr lang="en-GB" sz="1700" kern="1200" dirty="0" smtClean="0"/>
            <a:t> ERDOĞMUŞ were assigned as Heads of Department</a:t>
          </a:r>
          <a:endParaRPr lang="tr-TR" sz="1700" kern="1200" dirty="0"/>
        </a:p>
      </dsp:txBody>
      <dsp:txXfrm>
        <a:off x="0" y="2499765"/>
        <a:ext cx="8229599" cy="1696865"/>
      </dsp:txXfrm>
    </dsp:sp>
    <dsp:sp modelId="{FCB3AB45-12A8-4DFD-8569-3BC726E769B7}">
      <dsp:nvSpPr>
        <dsp:cNvPr id="0" name=""/>
        <dsp:cNvSpPr/>
      </dsp:nvSpPr>
      <dsp:spPr>
        <a:xfrm>
          <a:off x="0" y="847872"/>
          <a:ext cx="8229599" cy="161307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n-GB" sz="1700" b="1" kern="1200" dirty="0" smtClean="0">
              <a:solidFill>
                <a:schemeClr val="bg1"/>
              </a:solidFill>
            </a:rPr>
            <a:t>12th December 201</a:t>
          </a:r>
          <a:r>
            <a:rPr lang="tr-TR" sz="1700" b="1" kern="1200" dirty="0" smtClean="0">
              <a:solidFill>
                <a:schemeClr val="bg1"/>
              </a:solidFill>
            </a:rPr>
            <a:t>2:</a:t>
          </a:r>
          <a:r>
            <a:rPr lang="en-GB" sz="1700" kern="1200" dirty="0" smtClean="0">
              <a:solidFill>
                <a:schemeClr val="bg1"/>
              </a:solidFill>
            </a:rPr>
            <a:t> </a:t>
          </a:r>
          <a:r>
            <a:rPr lang="tr-TR" sz="1700" kern="1200" dirty="0" smtClean="0">
              <a:solidFill>
                <a:schemeClr val="bg1"/>
              </a:solidFill>
            </a:rPr>
            <a:t>A </a:t>
          </a:r>
          <a:r>
            <a:rPr lang="tr-TR" sz="1700" kern="1200" dirty="0" err="1" smtClean="0">
              <a:solidFill>
                <a:schemeClr val="bg1"/>
              </a:solidFill>
            </a:rPr>
            <a:t>revision</a:t>
          </a:r>
          <a:r>
            <a:rPr lang="tr-TR" sz="1700" kern="1200" dirty="0" smtClean="0">
              <a:solidFill>
                <a:schemeClr val="bg1"/>
              </a:solidFill>
            </a:rPr>
            <a:t> </a:t>
          </a:r>
          <a:r>
            <a:rPr lang="en-GB" sz="1700" kern="1200" dirty="0" smtClean="0"/>
            <a:t>was adopted on the basis of the Internal Circular no. 2011/3</a:t>
          </a:r>
          <a:r>
            <a:rPr lang="tr-TR" sz="1700" kern="1200" dirty="0" smtClean="0"/>
            <a:t> </a:t>
          </a:r>
          <a:r>
            <a:rPr lang="tr-TR" sz="1700" kern="1200" dirty="0" err="1" smtClean="0"/>
            <a:t>by</a:t>
          </a:r>
          <a:r>
            <a:rPr lang="tr-TR" sz="1700" kern="1200" dirty="0" smtClean="0"/>
            <a:t> 2012/01</a:t>
          </a:r>
          <a:r>
            <a:rPr lang="en-GB" sz="1700" kern="1200" dirty="0" smtClean="0"/>
            <a:t>. </a:t>
          </a:r>
          <a:endParaRPr lang="tr-TR" sz="1700" kern="1200" dirty="0" smtClean="0"/>
        </a:p>
        <a:p>
          <a:pPr lvl="0" algn="l" defTabSz="755650" rtl="0">
            <a:lnSpc>
              <a:spcPct val="90000"/>
            </a:lnSpc>
            <a:spcBef>
              <a:spcPct val="0"/>
            </a:spcBef>
            <a:spcAft>
              <a:spcPct val="35000"/>
            </a:spcAft>
          </a:pPr>
          <a:r>
            <a:rPr lang="tr-TR" sz="1700" kern="1200" dirty="0" smtClean="0"/>
            <a:t>- </a:t>
          </a:r>
          <a:r>
            <a:rPr lang="en-GB" sz="1700" kern="1200" dirty="0" smtClean="0"/>
            <a:t>Mr. </a:t>
          </a:r>
          <a:r>
            <a:rPr lang="en-GB" sz="1700" kern="1200" dirty="0" err="1" smtClean="0"/>
            <a:t>Çağatay</a:t>
          </a:r>
          <a:r>
            <a:rPr lang="en-GB" sz="1700" kern="1200" dirty="0" smtClean="0"/>
            <a:t> HALAT was assigned as the Deputy Head of Department in addition to his responsibility as Irregularity and Risk Management Officer. </a:t>
          </a:r>
          <a:endParaRPr lang="tr-TR" sz="1700" kern="1200" dirty="0" smtClean="0"/>
        </a:p>
      </dsp:txBody>
      <dsp:txXfrm>
        <a:off x="0" y="847872"/>
        <a:ext cx="8229599" cy="1613074"/>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BED9E03-994F-4D8A-B451-419BDB7FAB4E}">
      <dsp:nvSpPr>
        <dsp:cNvPr id="0" name=""/>
        <dsp:cNvSpPr/>
      </dsp:nvSpPr>
      <dsp:spPr>
        <a:xfrm rot="10800000" flipV="1">
          <a:off x="0" y="0"/>
          <a:ext cx="8229599" cy="555509"/>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b="1" kern="1200" dirty="0" smtClean="0"/>
            <a:t>INSTITUTIONAL CAPACITY OF EU COORDINATION DEPARTMENT</a:t>
          </a:r>
          <a:endParaRPr lang="tr-TR" sz="1600" b="1" kern="1200" dirty="0"/>
        </a:p>
      </dsp:txBody>
      <dsp:txXfrm rot="10800000" flipV="1">
        <a:off x="0" y="0"/>
        <a:ext cx="8229599" cy="555509"/>
      </dsp:txXfrm>
    </dsp:sp>
    <dsp:sp modelId="{DD301CEB-AFA9-445B-B214-BCFB81813BDA}">
      <dsp:nvSpPr>
        <dsp:cNvPr id="0" name=""/>
        <dsp:cNvSpPr/>
      </dsp:nvSpPr>
      <dsp:spPr>
        <a:xfrm>
          <a:off x="0" y="2362754"/>
          <a:ext cx="8229599" cy="177269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just" defTabSz="977900" rtl="0">
            <a:lnSpc>
              <a:spcPct val="90000"/>
            </a:lnSpc>
            <a:spcBef>
              <a:spcPct val="0"/>
            </a:spcBef>
            <a:spcAft>
              <a:spcPct val="35000"/>
            </a:spcAft>
          </a:pPr>
          <a:r>
            <a:rPr lang="en-GB" sz="2200" kern="1200" dirty="0" smtClean="0"/>
            <a:t>The general structure of the Training Programme</a:t>
          </a:r>
          <a:r>
            <a:rPr lang="tr-TR" sz="2200" kern="1200" dirty="0" smtClean="0"/>
            <a:t> </a:t>
          </a:r>
          <a:r>
            <a:rPr lang="tr-TR" sz="2200" kern="1200" dirty="0" err="1" smtClean="0"/>
            <a:t>which</a:t>
          </a:r>
          <a:r>
            <a:rPr lang="tr-TR" sz="2200" kern="1200" dirty="0" smtClean="0"/>
            <a:t> </a:t>
          </a:r>
          <a:r>
            <a:rPr lang="tr-TR" sz="2200" kern="1200" dirty="0" err="1" smtClean="0"/>
            <a:t>was</a:t>
          </a:r>
          <a:r>
            <a:rPr lang="tr-TR" sz="2200" kern="1200" dirty="0" smtClean="0"/>
            <a:t> </a:t>
          </a:r>
          <a:r>
            <a:rPr lang="tr-TR" sz="2200" kern="1200" dirty="0" err="1" smtClean="0"/>
            <a:t>prepared</a:t>
          </a:r>
          <a:r>
            <a:rPr lang="tr-TR" sz="2200" kern="1200" dirty="0" smtClean="0"/>
            <a:t> in 2011</a:t>
          </a:r>
          <a:r>
            <a:rPr lang="en-GB" sz="2200" kern="1200" dirty="0" smtClean="0"/>
            <a:t> </a:t>
          </a:r>
          <a:r>
            <a:rPr lang="tr-TR" sz="2200" kern="1200" dirty="0" err="1" smtClean="0"/>
            <a:t>continued</a:t>
          </a:r>
          <a:r>
            <a:rPr lang="tr-TR" sz="2200" kern="1200" dirty="0" smtClean="0"/>
            <a:t> in 2012.</a:t>
          </a:r>
        </a:p>
      </dsp:txBody>
      <dsp:txXfrm>
        <a:off x="0" y="2362754"/>
        <a:ext cx="8229599" cy="1772696"/>
      </dsp:txXfrm>
    </dsp:sp>
    <dsp:sp modelId="{FCB3AB45-12A8-4DFD-8569-3BC726E769B7}">
      <dsp:nvSpPr>
        <dsp:cNvPr id="0" name=""/>
        <dsp:cNvSpPr/>
      </dsp:nvSpPr>
      <dsp:spPr>
        <a:xfrm>
          <a:off x="0" y="606662"/>
          <a:ext cx="8229599" cy="16851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en-GB" sz="2200" kern="1200" dirty="0" smtClean="0"/>
            <a:t>EU Coordination Department possesses 80 permanent staff plus 9 contracted staff at the end of 2012. </a:t>
          </a:r>
          <a:endParaRPr lang="tr-TR" sz="2200" kern="1200" dirty="0" smtClean="0"/>
        </a:p>
        <a:p>
          <a:pPr lvl="0" algn="l" defTabSz="977900" rtl="0">
            <a:lnSpc>
              <a:spcPct val="90000"/>
            </a:lnSpc>
            <a:spcBef>
              <a:spcPct val="0"/>
            </a:spcBef>
            <a:spcAft>
              <a:spcPct val="35000"/>
            </a:spcAft>
          </a:pPr>
          <a:r>
            <a:rPr lang="en-GB" sz="2200" kern="1200" dirty="0" smtClean="0"/>
            <a:t>It has been a notably increase in the number of staff comparing that last year the Department possessed 56 staff.</a:t>
          </a:r>
          <a:endParaRPr lang="tr-TR" sz="2200" kern="1200" dirty="0" smtClean="0"/>
        </a:p>
      </dsp:txBody>
      <dsp:txXfrm>
        <a:off x="0" y="606662"/>
        <a:ext cx="8229599" cy="1685160"/>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BED9E03-994F-4D8A-B451-419BDB7FAB4E}">
      <dsp:nvSpPr>
        <dsp:cNvPr id="0" name=""/>
        <dsp:cNvSpPr/>
      </dsp:nvSpPr>
      <dsp:spPr>
        <a:xfrm>
          <a:off x="0" y="0"/>
          <a:ext cx="8229599" cy="587432"/>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b="1" kern="1200" dirty="0" smtClean="0"/>
            <a:t>IDENTIFICATION AND INTRODUCTION – DIS ROADMAP</a:t>
          </a:r>
          <a:endParaRPr lang="tr-TR" sz="1400" b="1" kern="1200" dirty="0"/>
        </a:p>
      </dsp:txBody>
      <dsp:txXfrm>
        <a:off x="0" y="0"/>
        <a:ext cx="8229599" cy="587432"/>
      </dsp:txXfrm>
    </dsp:sp>
    <dsp:sp modelId="{265D20FF-F7C4-4299-B589-2DB58C648E71}">
      <dsp:nvSpPr>
        <dsp:cNvPr id="0" name=""/>
        <dsp:cNvSpPr/>
      </dsp:nvSpPr>
      <dsp:spPr>
        <a:xfrm>
          <a:off x="0" y="568810"/>
          <a:ext cx="8229599" cy="616713"/>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rtl="0">
            <a:lnSpc>
              <a:spcPct val="90000"/>
            </a:lnSpc>
            <a:spcBef>
              <a:spcPct val="0"/>
            </a:spcBef>
            <a:spcAft>
              <a:spcPct val="35000"/>
            </a:spcAft>
          </a:pPr>
          <a:r>
            <a:rPr lang="tr-TR" sz="1300" kern="1200" dirty="0" smtClean="0"/>
            <a:t>Transfer of p</a:t>
          </a:r>
          <a:r>
            <a:rPr lang="en-GB" sz="1300" kern="1200" dirty="0" err="1" smtClean="0"/>
            <a:t>owers</a:t>
          </a:r>
          <a:r>
            <a:rPr lang="en-GB" sz="1300" kern="1200" dirty="0" smtClean="0"/>
            <a:t> relating to the HRD Component to the EU Coordination Department was adopted on 31.01.2012</a:t>
          </a:r>
          <a:endParaRPr lang="tr-TR" sz="1300" kern="1200" dirty="0"/>
        </a:p>
      </dsp:txBody>
      <dsp:txXfrm>
        <a:off x="0" y="568810"/>
        <a:ext cx="8229599" cy="616713"/>
      </dsp:txXfrm>
    </dsp:sp>
    <dsp:sp modelId="{DD301CEB-AFA9-445B-B214-BCFB81813BDA}">
      <dsp:nvSpPr>
        <dsp:cNvPr id="0" name=""/>
        <dsp:cNvSpPr/>
      </dsp:nvSpPr>
      <dsp:spPr>
        <a:xfrm>
          <a:off x="0" y="1318605"/>
          <a:ext cx="8229599" cy="3422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rtl="0">
            <a:lnSpc>
              <a:spcPct val="90000"/>
            </a:lnSpc>
            <a:spcBef>
              <a:spcPct val="0"/>
            </a:spcBef>
            <a:spcAft>
              <a:spcPct val="35000"/>
            </a:spcAft>
          </a:pPr>
          <a:r>
            <a:rPr lang="tr-TR" sz="1300" kern="1200" dirty="0" smtClean="0"/>
            <a:t>4</a:t>
          </a:r>
          <a:r>
            <a:rPr lang="en-GB" sz="1300" kern="1200" dirty="0" smtClean="0"/>
            <a:t> </a:t>
          </a:r>
          <a:r>
            <a:rPr lang="tr-TR" sz="1300" kern="1200" dirty="0" err="1" smtClean="0"/>
            <a:t>February</a:t>
          </a:r>
          <a:r>
            <a:rPr lang="tr-TR" sz="1300" kern="1200" dirty="0" smtClean="0"/>
            <a:t> </a:t>
          </a:r>
          <a:r>
            <a:rPr lang="en-GB" sz="1300" kern="1200" dirty="0" smtClean="0"/>
            <a:t>201</a:t>
          </a:r>
          <a:r>
            <a:rPr lang="tr-TR" sz="1300" kern="1200" dirty="0" smtClean="0"/>
            <a:t>3: </a:t>
          </a:r>
          <a:r>
            <a:rPr lang="en-GB" sz="1300" kern="1200" dirty="0" smtClean="0"/>
            <a:t>Waiving ex-ante control for publications / submission of procurement notices</a:t>
          </a:r>
          <a:endParaRPr lang="tr-TR" sz="1300" kern="1200" dirty="0"/>
        </a:p>
      </dsp:txBody>
      <dsp:txXfrm>
        <a:off x="0" y="1318605"/>
        <a:ext cx="8229599" cy="342225"/>
      </dsp:txXfrm>
    </dsp:sp>
    <dsp:sp modelId="{FCB3AB45-12A8-4DFD-8569-3BC726E769B7}">
      <dsp:nvSpPr>
        <dsp:cNvPr id="0" name=""/>
        <dsp:cNvSpPr/>
      </dsp:nvSpPr>
      <dsp:spPr>
        <a:xfrm>
          <a:off x="0" y="1725926"/>
          <a:ext cx="8229599" cy="3422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rtl="0">
            <a:lnSpc>
              <a:spcPct val="90000"/>
            </a:lnSpc>
            <a:spcBef>
              <a:spcPct val="0"/>
            </a:spcBef>
            <a:spcAft>
              <a:spcPct val="35000"/>
            </a:spcAft>
          </a:pPr>
          <a:r>
            <a:rPr lang="en-GB" sz="1300" kern="1200" dirty="0" smtClean="0"/>
            <a:t>Waiving ex-ante control for publications / submission of procurement notices: 30 June 2014. </a:t>
          </a:r>
          <a:endParaRPr lang="tr-TR" sz="1300" kern="1200" dirty="0" smtClean="0"/>
        </a:p>
      </dsp:txBody>
      <dsp:txXfrm>
        <a:off x="0" y="1725926"/>
        <a:ext cx="8229599" cy="342225"/>
      </dsp:txXfrm>
    </dsp:sp>
    <dsp:sp modelId="{2723ECFB-E8A5-417F-AD7C-11FB61E1AC08}">
      <dsp:nvSpPr>
        <dsp:cNvPr id="0" name=""/>
        <dsp:cNvSpPr/>
      </dsp:nvSpPr>
      <dsp:spPr>
        <a:xfrm>
          <a:off x="0" y="2133246"/>
          <a:ext cx="8229599" cy="3422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tr-TR" sz="1300" kern="1200" dirty="0" smtClean="0"/>
            <a:t>30 </a:t>
          </a:r>
          <a:r>
            <a:rPr lang="tr-TR" sz="1300" kern="1200" dirty="0" err="1" smtClean="0"/>
            <a:t>September</a:t>
          </a:r>
          <a:r>
            <a:rPr lang="tr-TR" sz="1300" kern="1200" dirty="0" smtClean="0"/>
            <a:t> 2016: </a:t>
          </a:r>
          <a:r>
            <a:rPr lang="en-GB" sz="1300" kern="1200" dirty="0" smtClean="0"/>
            <a:t>Waiving ex-ante control for submission of tender dossier and calls for proposals</a:t>
          </a:r>
          <a:endParaRPr lang="tr-TR" sz="1300" kern="1200" dirty="0"/>
        </a:p>
      </dsp:txBody>
      <dsp:txXfrm>
        <a:off x="0" y="2133246"/>
        <a:ext cx="8229599" cy="342225"/>
      </dsp:txXfrm>
    </dsp:sp>
    <dsp:sp modelId="{C001801E-2937-422B-84FF-FB3980339CFE}">
      <dsp:nvSpPr>
        <dsp:cNvPr id="0" name=""/>
        <dsp:cNvSpPr/>
      </dsp:nvSpPr>
      <dsp:spPr>
        <a:xfrm>
          <a:off x="0" y="2540566"/>
          <a:ext cx="8229599" cy="3422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n-GB" sz="1300" kern="1200" dirty="0" smtClean="0"/>
            <a:t>31 December 2015</a:t>
          </a:r>
          <a:r>
            <a:rPr lang="tr-TR" sz="1300" kern="1200" dirty="0" smtClean="0"/>
            <a:t>: </a:t>
          </a:r>
          <a:r>
            <a:rPr lang="en-GB" sz="1300" kern="1200" dirty="0" smtClean="0"/>
            <a:t>Waiving ex-ante control for short list /evaluation reports</a:t>
          </a:r>
          <a:endParaRPr lang="tr-TR" sz="1300" kern="1200" dirty="0"/>
        </a:p>
      </dsp:txBody>
      <dsp:txXfrm>
        <a:off x="0" y="2540566"/>
        <a:ext cx="8229599" cy="342225"/>
      </dsp:txXfrm>
    </dsp:sp>
    <dsp:sp modelId="{453B4852-BA1A-411A-A666-8ACCE0D6181A}">
      <dsp:nvSpPr>
        <dsp:cNvPr id="0" name=""/>
        <dsp:cNvSpPr/>
      </dsp:nvSpPr>
      <dsp:spPr>
        <a:xfrm>
          <a:off x="0" y="2947886"/>
          <a:ext cx="8229599" cy="3422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tr-TR" sz="1300" kern="1200" dirty="0" smtClean="0"/>
            <a:t>31 </a:t>
          </a:r>
          <a:r>
            <a:rPr lang="tr-TR" sz="1300" kern="1200" dirty="0" err="1" smtClean="0"/>
            <a:t>March</a:t>
          </a:r>
          <a:r>
            <a:rPr lang="tr-TR" sz="1300" kern="1200" dirty="0" smtClean="0"/>
            <a:t> </a:t>
          </a:r>
          <a:r>
            <a:rPr lang="en-GB" sz="1300" kern="1200" dirty="0" smtClean="0"/>
            <a:t>201</a:t>
          </a:r>
          <a:r>
            <a:rPr lang="tr-TR" sz="1300" kern="1200" dirty="0" smtClean="0"/>
            <a:t>4: </a:t>
          </a:r>
          <a:r>
            <a:rPr lang="en-GB" sz="1300" kern="1200" dirty="0" smtClean="0"/>
            <a:t>Waiving ex-ante control for submission of nominations of evaluation committees</a:t>
          </a:r>
          <a:endParaRPr lang="tr-TR" sz="1300" kern="1200" dirty="0"/>
        </a:p>
      </dsp:txBody>
      <dsp:txXfrm>
        <a:off x="0" y="2947886"/>
        <a:ext cx="8229599" cy="342225"/>
      </dsp:txXfrm>
    </dsp:sp>
    <dsp:sp modelId="{5CD658C9-524B-45C4-82FC-0E0BF4091BA0}">
      <dsp:nvSpPr>
        <dsp:cNvPr id="0" name=""/>
        <dsp:cNvSpPr/>
      </dsp:nvSpPr>
      <dsp:spPr>
        <a:xfrm>
          <a:off x="0" y="3354106"/>
          <a:ext cx="8229599" cy="3422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n-GB" sz="1300" kern="1200" dirty="0" smtClean="0"/>
            <a:t>30 September 2014</a:t>
          </a:r>
          <a:r>
            <a:rPr lang="tr-TR" sz="1300" kern="1200" dirty="0" smtClean="0"/>
            <a:t>: </a:t>
          </a:r>
          <a:r>
            <a:rPr lang="en-GB" sz="1300" kern="1200" dirty="0" smtClean="0"/>
            <a:t>Waiving ex-ante control for contracts</a:t>
          </a:r>
          <a:endParaRPr lang="tr-TR" sz="1300" kern="1200" dirty="0"/>
        </a:p>
      </dsp:txBody>
      <dsp:txXfrm>
        <a:off x="0" y="3354106"/>
        <a:ext cx="8229599" cy="342225"/>
      </dsp:txXfrm>
    </dsp:sp>
    <dsp:sp modelId="{2C037C80-707E-465E-A26B-0FD1F0B1C7E0}">
      <dsp:nvSpPr>
        <dsp:cNvPr id="0" name=""/>
        <dsp:cNvSpPr/>
      </dsp:nvSpPr>
      <dsp:spPr>
        <a:xfrm>
          <a:off x="0" y="3759940"/>
          <a:ext cx="8229599" cy="3422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tr-TR" sz="1300" kern="1200" dirty="0" smtClean="0"/>
            <a:t>31 </a:t>
          </a:r>
          <a:r>
            <a:rPr lang="tr-TR" sz="1300" kern="1200" dirty="0" err="1" smtClean="0"/>
            <a:t>December</a:t>
          </a:r>
          <a:r>
            <a:rPr lang="tr-TR" sz="1300" kern="1200" dirty="0" smtClean="0"/>
            <a:t> 2014: </a:t>
          </a:r>
          <a:r>
            <a:rPr lang="en-GB" sz="1300" kern="1200" dirty="0" smtClean="0"/>
            <a:t>Waiving ex-ante control for contracts addenda</a:t>
          </a:r>
          <a:endParaRPr lang="tr-TR" sz="1300" kern="1200" dirty="0"/>
        </a:p>
      </dsp:txBody>
      <dsp:txXfrm>
        <a:off x="0" y="3759940"/>
        <a:ext cx="8229599" cy="342225"/>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E5C65C4-DE58-4514-9941-103E64132335}">
      <dsp:nvSpPr>
        <dsp:cNvPr id="0" name=""/>
        <dsp:cNvSpPr/>
      </dsp:nvSpPr>
      <dsp:spPr>
        <a:xfrm>
          <a:off x="323292" y="5866"/>
          <a:ext cx="3649020" cy="4084909"/>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l" defTabSz="622300">
            <a:lnSpc>
              <a:spcPct val="90000"/>
            </a:lnSpc>
            <a:spcBef>
              <a:spcPct val="0"/>
            </a:spcBef>
            <a:spcAft>
              <a:spcPct val="15000"/>
            </a:spcAft>
            <a:buChar char="••"/>
          </a:pPr>
          <a:r>
            <a:rPr lang="tr-TR" sz="1400" kern="1200" dirty="0" smtClean="0"/>
            <a:t>5000 </a:t>
          </a:r>
          <a:r>
            <a:rPr lang="tr-TR" sz="1400" kern="1200" dirty="0" err="1" smtClean="0"/>
            <a:t>Questionnaires</a:t>
          </a:r>
          <a:r>
            <a:rPr lang="tr-TR" sz="1400" kern="1200" dirty="0" smtClean="0"/>
            <a:t>, </a:t>
          </a:r>
          <a:r>
            <a:rPr lang="tr-TR" sz="1400" kern="1200" dirty="0" err="1" smtClean="0"/>
            <a:t>trainings</a:t>
          </a:r>
          <a:endParaRPr lang="en-US" sz="1400" kern="1200" dirty="0"/>
        </a:p>
        <a:p>
          <a:pPr marL="114300" lvl="1" indent="-114300" algn="just" defTabSz="622300">
            <a:lnSpc>
              <a:spcPct val="90000"/>
            </a:lnSpc>
            <a:spcBef>
              <a:spcPct val="0"/>
            </a:spcBef>
            <a:spcAft>
              <a:spcPct val="15000"/>
            </a:spcAft>
            <a:buChar char="••"/>
          </a:pPr>
          <a:r>
            <a:rPr lang="en-GB" sz="1400" kern="1200" dirty="0" smtClean="0"/>
            <a:t>Labour market analyses in five pilot provinces</a:t>
          </a:r>
          <a:r>
            <a:rPr lang="tr-TR" sz="1400" kern="1200" dirty="0" smtClean="0"/>
            <a:t>.</a:t>
          </a:r>
          <a:endParaRPr lang="en-US" sz="1400" kern="1200" dirty="0"/>
        </a:p>
        <a:p>
          <a:pPr marL="114300" lvl="1" indent="-114300" algn="just" defTabSz="622300">
            <a:lnSpc>
              <a:spcPct val="90000"/>
            </a:lnSpc>
            <a:spcBef>
              <a:spcPct val="0"/>
            </a:spcBef>
            <a:spcAft>
              <a:spcPct val="15000"/>
            </a:spcAft>
            <a:buChar char="••"/>
          </a:pPr>
          <a:r>
            <a:rPr lang="tr-TR" sz="1400" kern="1200" dirty="0" err="1" smtClean="0"/>
            <a:t>Job</a:t>
          </a:r>
          <a:r>
            <a:rPr lang="tr-TR" sz="1400" kern="1200" dirty="0" smtClean="0"/>
            <a:t> </a:t>
          </a:r>
          <a:r>
            <a:rPr lang="tr-TR" sz="1400" kern="1200" dirty="0" err="1" smtClean="0"/>
            <a:t>search</a:t>
          </a:r>
          <a:r>
            <a:rPr lang="tr-TR" sz="1400" kern="1200" dirty="0" smtClean="0"/>
            <a:t> </a:t>
          </a:r>
          <a:r>
            <a:rPr lang="tr-TR" sz="1400" kern="1200" dirty="0" err="1" smtClean="0"/>
            <a:t>tools</a:t>
          </a:r>
          <a:r>
            <a:rPr lang="tr-TR" sz="1400" kern="1200" dirty="0" smtClean="0"/>
            <a:t> </a:t>
          </a:r>
          <a:r>
            <a:rPr lang="tr-TR" sz="1400" kern="1200" dirty="0" err="1" smtClean="0"/>
            <a:t>and</a:t>
          </a:r>
          <a:r>
            <a:rPr lang="tr-TR" sz="1400" kern="1200" dirty="0" smtClean="0"/>
            <a:t> </a:t>
          </a:r>
          <a:r>
            <a:rPr lang="tr-TR" sz="1400" kern="1200" dirty="0" err="1" smtClean="0"/>
            <a:t>models</a:t>
          </a:r>
          <a:r>
            <a:rPr lang="tr-TR" sz="1400" kern="1200" dirty="0" smtClean="0"/>
            <a:t> </a:t>
          </a:r>
          <a:r>
            <a:rPr lang="tr-TR" sz="1400" kern="1200" dirty="0" err="1" smtClean="0"/>
            <a:t>were</a:t>
          </a:r>
          <a:r>
            <a:rPr lang="tr-TR" sz="1400" kern="1200" dirty="0" smtClean="0"/>
            <a:t> </a:t>
          </a:r>
          <a:r>
            <a:rPr lang="tr-TR" sz="1400" kern="1200" dirty="0" err="1" smtClean="0"/>
            <a:t>updated</a:t>
          </a:r>
          <a:endParaRPr lang="en-US" sz="1400" kern="1200" dirty="0"/>
        </a:p>
        <a:p>
          <a:pPr marL="114300" lvl="1" indent="-114300" algn="just" defTabSz="622300">
            <a:lnSpc>
              <a:spcPct val="90000"/>
            </a:lnSpc>
            <a:spcBef>
              <a:spcPct val="0"/>
            </a:spcBef>
            <a:spcAft>
              <a:spcPct val="15000"/>
            </a:spcAft>
            <a:buChar char="••"/>
          </a:pPr>
          <a:r>
            <a:rPr lang="en-GB" sz="1400" kern="1200" dirty="0" smtClean="0"/>
            <a:t>İŞKUR staff </a:t>
          </a:r>
          <a:r>
            <a:rPr lang="tr-TR" sz="1400" kern="1200" dirty="0" err="1" smtClean="0"/>
            <a:t>trainings</a:t>
          </a:r>
          <a:endParaRPr lang="en-US" sz="1400" kern="1200" dirty="0"/>
        </a:p>
        <a:p>
          <a:pPr marL="114300" lvl="1" indent="-114300" algn="just" defTabSz="622300">
            <a:lnSpc>
              <a:spcPct val="90000"/>
            </a:lnSpc>
            <a:spcBef>
              <a:spcPct val="0"/>
            </a:spcBef>
            <a:spcAft>
              <a:spcPct val="15000"/>
            </a:spcAft>
            <a:buChar char="••"/>
          </a:pPr>
          <a:r>
            <a:rPr lang="en-GB" sz="1400" kern="1200" dirty="0" smtClean="0"/>
            <a:t>An awareness raising campaign was implemented.</a:t>
          </a:r>
          <a:endParaRPr lang="en-US" sz="1400" kern="1200" dirty="0"/>
        </a:p>
        <a:p>
          <a:pPr marL="114300" lvl="1" indent="-114300" algn="just" defTabSz="622300">
            <a:lnSpc>
              <a:spcPct val="90000"/>
            </a:lnSpc>
            <a:spcBef>
              <a:spcPct val="0"/>
            </a:spcBef>
            <a:spcAft>
              <a:spcPct val="15000"/>
            </a:spcAft>
            <a:buChar char="••"/>
          </a:pPr>
          <a:r>
            <a:rPr lang="tr-TR" sz="1400" kern="1200" dirty="0" smtClean="0"/>
            <a:t>G</a:t>
          </a:r>
          <a:r>
            <a:rPr lang="en-GB" sz="1400" kern="1200" dirty="0" err="1" smtClean="0"/>
            <a:t>uidance</a:t>
          </a:r>
          <a:r>
            <a:rPr lang="en-GB" sz="1400" kern="1200" dirty="0" smtClean="0"/>
            <a:t> and counselling workgroup meetings</a:t>
          </a:r>
          <a:endParaRPr lang="en-US" sz="1400" kern="1200" dirty="0"/>
        </a:p>
        <a:p>
          <a:pPr marL="114300" lvl="1" indent="-114300" algn="just" defTabSz="622300">
            <a:lnSpc>
              <a:spcPct val="90000"/>
            </a:lnSpc>
            <a:spcBef>
              <a:spcPct val="0"/>
            </a:spcBef>
            <a:spcAft>
              <a:spcPct val="15000"/>
            </a:spcAft>
            <a:buChar char="••"/>
          </a:pPr>
          <a:r>
            <a:rPr lang="en-GB" sz="1400" kern="1200" dirty="0" smtClean="0"/>
            <a:t>Grant Compendium was prepared</a:t>
          </a:r>
          <a:r>
            <a:rPr lang="tr-TR" sz="1400" kern="1200" dirty="0" smtClean="0"/>
            <a:t>.</a:t>
          </a:r>
          <a:endParaRPr lang="en-US" sz="1400" kern="1200" dirty="0"/>
        </a:p>
        <a:p>
          <a:pPr marL="114300" lvl="1" indent="-114300" algn="just" defTabSz="622300">
            <a:lnSpc>
              <a:spcPct val="90000"/>
            </a:lnSpc>
            <a:spcBef>
              <a:spcPct val="0"/>
            </a:spcBef>
            <a:spcAft>
              <a:spcPct val="15000"/>
            </a:spcAft>
            <a:buChar char="••"/>
          </a:pPr>
          <a:r>
            <a:rPr lang="en-GB" sz="1400" b="0" kern="1200" dirty="0" smtClean="0">
              <a:latin typeface="+mn-lt"/>
            </a:rPr>
            <a:t>A “Client Referral Network”</a:t>
          </a:r>
          <a:endParaRPr lang="en-US" sz="1400" kern="1200" dirty="0"/>
        </a:p>
        <a:p>
          <a:pPr marL="114300" lvl="1" indent="-114300" algn="l" defTabSz="622300">
            <a:lnSpc>
              <a:spcPct val="90000"/>
            </a:lnSpc>
            <a:spcBef>
              <a:spcPct val="0"/>
            </a:spcBef>
            <a:spcAft>
              <a:spcPct val="15000"/>
            </a:spcAft>
            <a:buChar char="••"/>
          </a:pPr>
          <a:r>
            <a:rPr lang="tr-TR" sz="1400" b="0" kern="1200" dirty="0" err="1" smtClean="0">
              <a:latin typeface="+mn-lt"/>
            </a:rPr>
            <a:t>Women</a:t>
          </a:r>
          <a:r>
            <a:rPr lang="tr-TR" sz="1400" b="0" kern="1200" dirty="0" smtClean="0">
              <a:latin typeface="+mn-lt"/>
            </a:rPr>
            <a:t> </a:t>
          </a:r>
          <a:r>
            <a:rPr lang="tr-TR" sz="1400" b="0" kern="1200" dirty="0" err="1" smtClean="0">
              <a:latin typeface="+mn-lt"/>
            </a:rPr>
            <a:t>job</a:t>
          </a:r>
          <a:r>
            <a:rPr lang="tr-TR" sz="1400" b="0" kern="1200" dirty="0" smtClean="0">
              <a:latin typeface="+mn-lt"/>
            </a:rPr>
            <a:t> </a:t>
          </a:r>
          <a:r>
            <a:rPr lang="tr-TR" sz="1400" b="0" kern="1200" dirty="0" err="1" smtClean="0">
              <a:latin typeface="+mn-lt"/>
            </a:rPr>
            <a:t>clubs</a:t>
          </a:r>
          <a:r>
            <a:rPr lang="tr-TR" sz="1400" b="0" kern="1200" dirty="0" smtClean="0">
              <a:latin typeface="+mn-lt"/>
            </a:rPr>
            <a:t>.</a:t>
          </a:r>
          <a:endParaRPr lang="tr-TR" sz="1400" b="0" kern="1200" dirty="0">
            <a:latin typeface="+mn-lt"/>
          </a:endParaRPr>
        </a:p>
        <a:p>
          <a:pPr marL="114300" lvl="1" indent="-114300" algn="l" defTabSz="622300">
            <a:lnSpc>
              <a:spcPct val="90000"/>
            </a:lnSpc>
            <a:spcBef>
              <a:spcPct val="0"/>
            </a:spcBef>
            <a:spcAft>
              <a:spcPct val="15000"/>
            </a:spcAft>
            <a:buChar char="••"/>
          </a:pPr>
          <a:r>
            <a:rPr lang="tr-TR" sz="1400" b="0" kern="1200" dirty="0" err="1" smtClean="0">
              <a:latin typeface="+mn-lt"/>
            </a:rPr>
            <a:t>Trainings</a:t>
          </a:r>
          <a:r>
            <a:rPr lang="tr-TR" sz="1400" b="0" kern="1200" dirty="0" smtClean="0">
              <a:latin typeface="+mn-lt"/>
            </a:rPr>
            <a:t> </a:t>
          </a:r>
          <a:r>
            <a:rPr lang="tr-TR" sz="1400" b="0" kern="1200" dirty="0" err="1" smtClean="0">
              <a:latin typeface="+mn-lt"/>
            </a:rPr>
            <a:t>and</a:t>
          </a:r>
          <a:r>
            <a:rPr lang="tr-TR" sz="1400" b="0" kern="1200" dirty="0" smtClean="0">
              <a:latin typeface="+mn-lt"/>
            </a:rPr>
            <a:t> </a:t>
          </a:r>
          <a:r>
            <a:rPr lang="tr-TR" sz="1400" b="0" kern="1200" dirty="0" err="1" smtClean="0">
              <a:latin typeface="+mn-lt"/>
            </a:rPr>
            <a:t>guidance</a:t>
          </a:r>
          <a:r>
            <a:rPr lang="tr-TR" sz="1400" b="0" kern="1200" dirty="0" smtClean="0">
              <a:latin typeface="+mn-lt"/>
            </a:rPr>
            <a:t> </a:t>
          </a:r>
          <a:r>
            <a:rPr lang="tr-TR" sz="1400" b="0" kern="1200" dirty="0" err="1" smtClean="0">
              <a:latin typeface="+mn-lt"/>
            </a:rPr>
            <a:t>for</a:t>
          </a:r>
          <a:r>
            <a:rPr lang="tr-TR" sz="1400" b="0" kern="1200" dirty="0" smtClean="0">
              <a:latin typeface="+mn-lt"/>
            </a:rPr>
            <a:t> 13000.</a:t>
          </a:r>
          <a:endParaRPr lang="tr-TR" sz="1400" b="0" kern="1200" dirty="0">
            <a:latin typeface="+mn-lt"/>
          </a:endParaRPr>
        </a:p>
        <a:p>
          <a:pPr marL="228600" lvl="2" indent="-114300" algn="l" defTabSz="622300">
            <a:lnSpc>
              <a:spcPct val="90000"/>
            </a:lnSpc>
            <a:spcBef>
              <a:spcPct val="0"/>
            </a:spcBef>
            <a:spcAft>
              <a:spcPct val="15000"/>
            </a:spcAft>
            <a:buChar char="••"/>
          </a:pPr>
          <a:r>
            <a:rPr lang="tr-TR" sz="1400" b="0" kern="1200" dirty="0" smtClean="0">
              <a:latin typeface="+mn-lt"/>
            </a:rPr>
            <a:t>35% in </a:t>
          </a:r>
          <a:r>
            <a:rPr lang="tr-TR" sz="1400" b="0" kern="1200" dirty="0" err="1" smtClean="0">
              <a:latin typeface="+mn-lt"/>
            </a:rPr>
            <a:t>labor</a:t>
          </a:r>
          <a:r>
            <a:rPr lang="tr-TR" sz="1400" b="0" kern="1200" dirty="0" smtClean="0">
              <a:latin typeface="+mn-lt"/>
            </a:rPr>
            <a:t> market. </a:t>
          </a:r>
          <a:endParaRPr lang="tr-TR" sz="1400" b="0" kern="1200" dirty="0">
            <a:latin typeface="+mn-lt"/>
          </a:endParaRPr>
        </a:p>
        <a:p>
          <a:pPr marL="228600" lvl="2" indent="-114300" algn="l" defTabSz="622300">
            <a:lnSpc>
              <a:spcPct val="90000"/>
            </a:lnSpc>
            <a:spcBef>
              <a:spcPct val="0"/>
            </a:spcBef>
            <a:spcAft>
              <a:spcPct val="15000"/>
            </a:spcAft>
            <a:buChar char="••"/>
          </a:pPr>
          <a:r>
            <a:rPr lang="tr-TR" sz="1400" b="0" kern="1200" dirty="0" err="1" smtClean="0">
              <a:latin typeface="+mn-lt"/>
            </a:rPr>
            <a:t>Half</a:t>
          </a:r>
          <a:r>
            <a:rPr lang="tr-TR" sz="1400" b="0" kern="1200" dirty="0" smtClean="0">
              <a:latin typeface="+mn-lt"/>
            </a:rPr>
            <a:t> of </a:t>
          </a:r>
          <a:r>
            <a:rPr lang="tr-TR" sz="1400" b="0" kern="1200" dirty="0" err="1" smtClean="0">
              <a:latin typeface="+mn-lt"/>
            </a:rPr>
            <a:t>them</a:t>
          </a:r>
          <a:r>
            <a:rPr lang="tr-TR" sz="1400" b="0" kern="1200" dirty="0" smtClean="0">
              <a:latin typeface="+mn-lt"/>
            </a:rPr>
            <a:t> </a:t>
          </a:r>
          <a:r>
            <a:rPr lang="tr-TR" sz="1400" b="0" kern="1200" dirty="0" err="1" smtClean="0">
              <a:latin typeface="+mn-lt"/>
            </a:rPr>
            <a:t>employed</a:t>
          </a:r>
          <a:r>
            <a:rPr lang="tr-TR" sz="1400" b="0" kern="1200" dirty="0" smtClean="0">
              <a:latin typeface="+mn-lt"/>
            </a:rPr>
            <a:t>.</a:t>
          </a:r>
          <a:endParaRPr lang="tr-TR" sz="1400" b="0" kern="1200" dirty="0">
            <a:latin typeface="+mn-lt"/>
          </a:endParaRPr>
        </a:p>
        <a:p>
          <a:pPr marL="228600" lvl="2" indent="-114300" algn="l" defTabSz="622300">
            <a:lnSpc>
              <a:spcPct val="90000"/>
            </a:lnSpc>
            <a:spcBef>
              <a:spcPct val="0"/>
            </a:spcBef>
            <a:spcAft>
              <a:spcPct val="15000"/>
            </a:spcAft>
            <a:buChar char="••"/>
          </a:pPr>
          <a:r>
            <a:rPr lang="tr-TR" sz="1400" b="0" kern="1200" dirty="0" smtClean="0">
              <a:latin typeface="+mn-lt"/>
            </a:rPr>
            <a:t>1030 </a:t>
          </a:r>
          <a:r>
            <a:rPr lang="tr-TR" sz="1400" b="0" kern="1200" dirty="0" err="1" smtClean="0">
              <a:latin typeface="+mn-lt"/>
            </a:rPr>
            <a:t>Enterpreneurs</a:t>
          </a:r>
          <a:endParaRPr lang="tr-TR" sz="1400" b="0" kern="1200" dirty="0">
            <a:latin typeface="+mn-lt"/>
          </a:endParaRPr>
        </a:p>
        <a:p>
          <a:pPr marL="114300" lvl="1" indent="-114300" algn="just" defTabSz="622300">
            <a:lnSpc>
              <a:spcPct val="90000"/>
            </a:lnSpc>
            <a:spcBef>
              <a:spcPct val="0"/>
            </a:spcBef>
            <a:spcAft>
              <a:spcPct val="15000"/>
            </a:spcAft>
            <a:buChar char="••"/>
          </a:pPr>
          <a:endParaRPr lang="en-US" sz="1400" kern="1200" dirty="0"/>
        </a:p>
        <a:p>
          <a:pPr marL="114300" lvl="1" indent="-114300" algn="just" defTabSz="622300">
            <a:lnSpc>
              <a:spcPct val="90000"/>
            </a:lnSpc>
            <a:spcBef>
              <a:spcPct val="0"/>
            </a:spcBef>
            <a:spcAft>
              <a:spcPct val="15000"/>
            </a:spcAft>
            <a:buChar char="••"/>
          </a:pPr>
          <a:endParaRPr lang="en-US" sz="1400" kern="1200" dirty="0"/>
        </a:p>
      </dsp:txBody>
      <dsp:txXfrm>
        <a:off x="323292" y="5866"/>
        <a:ext cx="3649020" cy="4084909"/>
      </dsp:txXfrm>
    </dsp:sp>
    <dsp:sp modelId="{4EB31850-10C2-4E3F-9EF7-37EBFB0EA45F}">
      <dsp:nvSpPr>
        <dsp:cNvPr id="0" name=""/>
        <dsp:cNvSpPr/>
      </dsp:nvSpPr>
      <dsp:spPr>
        <a:xfrm>
          <a:off x="370376" y="3658725"/>
          <a:ext cx="3579022" cy="41944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38100" bIns="0" numCol="1" spcCol="1270" anchor="ctr" anchorCtr="0">
          <a:noAutofit/>
        </a:bodyPr>
        <a:lstStyle/>
        <a:p>
          <a:pPr lvl="0" algn="l" defTabSz="1333500">
            <a:lnSpc>
              <a:spcPct val="90000"/>
            </a:lnSpc>
            <a:spcBef>
              <a:spcPct val="0"/>
            </a:spcBef>
            <a:spcAft>
              <a:spcPct val="35000"/>
            </a:spcAft>
          </a:pPr>
          <a:r>
            <a:rPr lang="tr-TR" sz="3000" kern="1200" dirty="0" smtClean="0"/>
            <a:t>PWE</a:t>
          </a:r>
          <a:endParaRPr lang="en-US" sz="3000" kern="1200" dirty="0"/>
        </a:p>
      </dsp:txBody>
      <dsp:txXfrm>
        <a:off x="370376" y="3658725"/>
        <a:ext cx="2520438" cy="419446"/>
      </dsp:txXfrm>
    </dsp:sp>
    <dsp:sp modelId="{422C87D4-4A48-4712-9644-DE7C0775D494}">
      <dsp:nvSpPr>
        <dsp:cNvPr id="0" name=""/>
        <dsp:cNvSpPr/>
      </dsp:nvSpPr>
      <dsp:spPr>
        <a:xfrm>
          <a:off x="4577703" y="2889963"/>
          <a:ext cx="696803" cy="696803"/>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9A74EC-C9F8-498C-A549-08363CC5E4E3}" type="datetimeFigureOut">
              <a:rPr lang="tr-TR" smtClean="0"/>
              <a:pPr/>
              <a:t>24.06.2013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8C7D7B-713F-4506-BE2A-8D31BF83CCD3}" type="slidenum">
              <a:rPr lang="tr-TR" smtClean="0"/>
              <a:pPr/>
              <a:t>‹#›</a:t>
            </a:fld>
            <a:endParaRPr lang="tr-TR"/>
          </a:p>
        </p:txBody>
      </p:sp>
    </p:spTree>
    <p:extLst>
      <p:ext uri="{BB962C8B-B14F-4D97-AF65-F5344CB8AC3E}">
        <p14:creationId xmlns:p14="http://schemas.microsoft.com/office/powerpoint/2010/main" xmlns="" val="3585020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5EAB880-0AA0-4503-BE15-FD693EB81F2E}" type="slidenum">
              <a:rPr lang="tr-TR" smtClean="0">
                <a:solidFill>
                  <a:prstClr val="black"/>
                </a:solidFill>
              </a:rPr>
              <a:pPr/>
              <a:t>3</a:t>
            </a:fld>
            <a:endParaRPr lang="tr-TR">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5EAB880-0AA0-4503-BE15-FD693EB81F2E}" type="slidenum">
              <a:rPr lang="tr-TR" smtClean="0">
                <a:solidFill>
                  <a:prstClr val="black"/>
                </a:solidFill>
              </a:rPr>
              <a:pPr/>
              <a:t>4</a:t>
            </a:fld>
            <a:endParaRPr lang="tr-TR">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5EAB880-0AA0-4503-BE15-FD693EB81F2E}" type="slidenum">
              <a:rPr lang="tr-TR" smtClean="0">
                <a:solidFill>
                  <a:prstClr val="black"/>
                </a:solidFill>
              </a:rPr>
              <a:pPr/>
              <a:t>5</a:t>
            </a:fld>
            <a:endParaRPr lang="tr-TR">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5EAB880-0AA0-4503-BE15-FD693EB81F2E}" type="slidenum">
              <a:rPr lang="tr-TR" smtClean="0">
                <a:solidFill>
                  <a:prstClr val="black"/>
                </a:solidFill>
              </a:rPr>
              <a:pPr/>
              <a:t>6</a:t>
            </a:fld>
            <a:endParaRPr lang="tr-TR">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5EAB880-0AA0-4503-BE15-FD693EB81F2E}" type="slidenum">
              <a:rPr lang="tr-TR" smtClean="0">
                <a:solidFill>
                  <a:prstClr val="black"/>
                </a:solidFill>
              </a:rPr>
              <a:pPr/>
              <a:t>7</a:t>
            </a:fld>
            <a:endParaRPr lang="tr-TR">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5EAB880-0AA0-4503-BE15-FD693EB81F2E}" type="slidenum">
              <a:rPr lang="tr-TR" smtClean="0">
                <a:solidFill>
                  <a:prstClr val="black"/>
                </a:solidFill>
              </a:rPr>
              <a:pPr/>
              <a:t>8</a:t>
            </a:fld>
            <a:endParaRPr lang="tr-TR">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r-T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r-TR"/>
          </a:p>
        </p:txBody>
      </p:sp>
      <p:sp>
        <p:nvSpPr>
          <p:cNvPr id="4" name="Date Placeholder 3"/>
          <p:cNvSpPr>
            <a:spLocks noGrp="1"/>
          </p:cNvSpPr>
          <p:nvPr>
            <p:ph type="dt" sz="half" idx="10"/>
          </p:nvPr>
        </p:nvSpPr>
        <p:spPr/>
        <p:txBody>
          <a:bodyPr/>
          <a:lstStyle/>
          <a:p>
            <a:fld id="{D9DBF795-F4D2-4625-AB83-73240EACD6F6}" type="datetimeFigureOut">
              <a:rPr lang="tr-TR" smtClean="0">
                <a:solidFill>
                  <a:prstClr val="black">
                    <a:tint val="75000"/>
                  </a:prstClr>
                </a:solidFill>
              </a:rPr>
              <a:pPr/>
              <a:t>24.06.2013</a:t>
            </a:fld>
            <a:endParaRPr lang="tr-TR">
              <a:solidFill>
                <a:prstClr val="black">
                  <a:tint val="75000"/>
                </a:prstClr>
              </a:solidFill>
            </a:endParaRPr>
          </a:p>
        </p:txBody>
      </p:sp>
      <p:sp>
        <p:nvSpPr>
          <p:cNvPr id="5" name="Footer Placeholder 4"/>
          <p:cNvSpPr>
            <a:spLocks noGrp="1"/>
          </p:cNvSpPr>
          <p:nvPr>
            <p:ph type="ftr" sz="quarter" idx="11"/>
          </p:nvPr>
        </p:nvSpPr>
        <p:spPr/>
        <p:txBody>
          <a:bodyPr/>
          <a:lstStyle/>
          <a:p>
            <a:endParaRPr lang="tr-TR">
              <a:solidFill>
                <a:prstClr val="black">
                  <a:tint val="75000"/>
                </a:prstClr>
              </a:solidFill>
            </a:endParaRPr>
          </a:p>
        </p:txBody>
      </p:sp>
      <p:sp>
        <p:nvSpPr>
          <p:cNvPr id="6" name="Slide Number Placeholder 5"/>
          <p:cNvSpPr>
            <a:spLocks noGrp="1"/>
          </p:cNvSpPr>
          <p:nvPr>
            <p:ph type="sldNum" sz="quarter" idx="12"/>
          </p:nvPr>
        </p:nvSpPr>
        <p:spPr/>
        <p:txBody>
          <a:bodyPr/>
          <a:lstStyle/>
          <a:p>
            <a:fld id="{403F6BC3-2A4F-4A3A-9673-4C0A085CE41E}"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289682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D9DBF795-F4D2-4625-AB83-73240EACD6F6}" type="datetimeFigureOut">
              <a:rPr lang="tr-TR" smtClean="0">
                <a:solidFill>
                  <a:prstClr val="black">
                    <a:tint val="75000"/>
                  </a:prstClr>
                </a:solidFill>
              </a:rPr>
              <a:pPr/>
              <a:t>24.06.2013</a:t>
            </a:fld>
            <a:endParaRPr lang="tr-TR">
              <a:solidFill>
                <a:prstClr val="black">
                  <a:tint val="75000"/>
                </a:prstClr>
              </a:solidFill>
            </a:endParaRPr>
          </a:p>
        </p:txBody>
      </p:sp>
      <p:sp>
        <p:nvSpPr>
          <p:cNvPr id="5" name="Footer Placeholder 4"/>
          <p:cNvSpPr>
            <a:spLocks noGrp="1"/>
          </p:cNvSpPr>
          <p:nvPr>
            <p:ph type="ftr" sz="quarter" idx="11"/>
          </p:nvPr>
        </p:nvSpPr>
        <p:spPr/>
        <p:txBody>
          <a:bodyPr/>
          <a:lstStyle/>
          <a:p>
            <a:endParaRPr lang="tr-TR">
              <a:solidFill>
                <a:prstClr val="black">
                  <a:tint val="75000"/>
                </a:prstClr>
              </a:solidFill>
            </a:endParaRPr>
          </a:p>
        </p:txBody>
      </p:sp>
      <p:sp>
        <p:nvSpPr>
          <p:cNvPr id="6" name="Slide Number Placeholder 5"/>
          <p:cNvSpPr>
            <a:spLocks noGrp="1"/>
          </p:cNvSpPr>
          <p:nvPr>
            <p:ph type="sldNum" sz="quarter" idx="12"/>
          </p:nvPr>
        </p:nvSpPr>
        <p:spPr/>
        <p:txBody>
          <a:bodyPr/>
          <a:lstStyle/>
          <a:p>
            <a:fld id="{403F6BC3-2A4F-4A3A-9673-4C0A085CE41E}"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414074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D9DBF795-F4D2-4625-AB83-73240EACD6F6}" type="datetimeFigureOut">
              <a:rPr lang="tr-TR" smtClean="0">
                <a:solidFill>
                  <a:prstClr val="black">
                    <a:tint val="75000"/>
                  </a:prstClr>
                </a:solidFill>
              </a:rPr>
              <a:pPr/>
              <a:t>24.06.2013</a:t>
            </a:fld>
            <a:endParaRPr lang="tr-TR">
              <a:solidFill>
                <a:prstClr val="black">
                  <a:tint val="75000"/>
                </a:prstClr>
              </a:solidFill>
            </a:endParaRPr>
          </a:p>
        </p:txBody>
      </p:sp>
      <p:sp>
        <p:nvSpPr>
          <p:cNvPr id="5" name="Footer Placeholder 4"/>
          <p:cNvSpPr>
            <a:spLocks noGrp="1"/>
          </p:cNvSpPr>
          <p:nvPr>
            <p:ph type="ftr" sz="quarter" idx="11"/>
          </p:nvPr>
        </p:nvSpPr>
        <p:spPr/>
        <p:txBody>
          <a:bodyPr/>
          <a:lstStyle/>
          <a:p>
            <a:endParaRPr lang="tr-TR">
              <a:solidFill>
                <a:prstClr val="black">
                  <a:tint val="75000"/>
                </a:prstClr>
              </a:solidFill>
            </a:endParaRPr>
          </a:p>
        </p:txBody>
      </p:sp>
      <p:sp>
        <p:nvSpPr>
          <p:cNvPr id="6" name="Slide Number Placeholder 5"/>
          <p:cNvSpPr>
            <a:spLocks noGrp="1"/>
          </p:cNvSpPr>
          <p:nvPr>
            <p:ph type="sldNum" sz="quarter" idx="12"/>
          </p:nvPr>
        </p:nvSpPr>
        <p:spPr/>
        <p:txBody>
          <a:bodyPr/>
          <a:lstStyle/>
          <a:p>
            <a:fld id="{403F6BC3-2A4F-4A3A-9673-4C0A085CE41E}"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610111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aşlık Slayt">
    <p:spTree>
      <p:nvGrpSpPr>
        <p:cNvPr id="1" name=""/>
        <p:cNvGrpSpPr/>
        <p:nvPr/>
      </p:nvGrpSpPr>
      <p:grpSpPr>
        <a:xfrm>
          <a:off x="0" y="0"/>
          <a:ext cx="0" cy="0"/>
          <a:chOff x="0" y="0"/>
          <a:chExt cx="0" cy="0"/>
        </a:xfrm>
      </p:grpSpPr>
      <p:sp>
        <p:nvSpPr>
          <p:cNvPr id="3" name="Rectangle 16"/>
          <p:cNvSpPr>
            <a:spLocks noChangeArrowheads="1"/>
          </p:cNvSpPr>
          <p:nvPr/>
        </p:nvSpPr>
        <p:spPr bwMode="auto">
          <a:xfrm>
            <a:off x="0" y="3860800"/>
            <a:ext cx="9144000" cy="2997200"/>
          </a:xfrm>
          <a:prstGeom prst="rect">
            <a:avLst/>
          </a:prstGeom>
          <a:noFill/>
          <a:ln w="9525">
            <a:noFill/>
            <a:miter lim="800000"/>
            <a:headEnd/>
            <a:tailEnd/>
          </a:ln>
          <a:effectLst/>
        </p:spPr>
        <p:txBody>
          <a:bodyPr wrap="none" anchor="ctr"/>
          <a:lstStyle/>
          <a:p>
            <a:pPr algn="ctr">
              <a:defRPr/>
            </a:pPr>
            <a:endParaRPr lang="es-ES">
              <a:solidFill>
                <a:prstClr val="black"/>
              </a:solidFill>
              <a:effectLst>
                <a:outerShdw blurRad="38100" dist="38100" dir="2700000" algn="tl">
                  <a:srgbClr val="000000">
                    <a:alpha val="43137"/>
                  </a:srgbClr>
                </a:outerShdw>
              </a:effectLst>
            </a:endParaRPr>
          </a:p>
        </p:txBody>
      </p:sp>
      <p:sp>
        <p:nvSpPr>
          <p:cNvPr id="4" name="Rectangle 17"/>
          <p:cNvSpPr>
            <a:spLocks noChangeArrowheads="1"/>
          </p:cNvSpPr>
          <p:nvPr/>
        </p:nvSpPr>
        <p:spPr bwMode="auto">
          <a:xfrm>
            <a:off x="0" y="3933825"/>
            <a:ext cx="9144000" cy="2924175"/>
          </a:xfrm>
          <a:prstGeom prst="rect">
            <a:avLst/>
          </a:prstGeom>
          <a:noFill/>
          <a:ln w="9525">
            <a:noFill/>
            <a:miter lim="800000"/>
            <a:headEnd/>
            <a:tailEnd/>
          </a:ln>
          <a:effectLst/>
        </p:spPr>
        <p:txBody>
          <a:bodyPr wrap="none" anchor="ctr"/>
          <a:lstStyle/>
          <a:p>
            <a:pPr algn="ctr">
              <a:defRPr/>
            </a:pPr>
            <a:endParaRPr lang="es-ES">
              <a:solidFill>
                <a:prstClr val="black"/>
              </a:solidFill>
              <a:effectLst>
                <a:outerShdw blurRad="38100" dist="38100" dir="2700000" algn="tl">
                  <a:srgbClr val="000000">
                    <a:alpha val="43137"/>
                  </a:srgbClr>
                </a:outerShdw>
              </a:effectLst>
            </a:endParaRPr>
          </a:p>
        </p:txBody>
      </p:sp>
      <p:sp>
        <p:nvSpPr>
          <p:cNvPr id="5" name="Rectangle 16"/>
          <p:cNvSpPr>
            <a:spLocks noChangeArrowheads="1"/>
          </p:cNvSpPr>
          <p:nvPr userDrawn="1"/>
        </p:nvSpPr>
        <p:spPr bwMode="auto">
          <a:xfrm>
            <a:off x="0" y="3860800"/>
            <a:ext cx="9144000" cy="2997200"/>
          </a:xfrm>
          <a:prstGeom prst="rect">
            <a:avLst/>
          </a:prstGeom>
          <a:noFill/>
          <a:ln w="9525">
            <a:noFill/>
            <a:miter lim="800000"/>
            <a:headEnd/>
            <a:tailEnd/>
          </a:ln>
          <a:effectLst/>
        </p:spPr>
        <p:txBody>
          <a:bodyPr wrap="none" anchor="ctr"/>
          <a:lstStyle/>
          <a:p>
            <a:pPr algn="ctr">
              <a:defRPr/>
            </a:pPr>
            <a:endParaRPr lang="es-ES">
              <a:solidFill>
                <a:prstClr val="black"/>
              </a:solidFill>
              <a:effectLst>
                <a:outerShdw blurRad="38100" dist="38100" dir="2700000" algn="tl">
                  <a:srgbClr val="000000">
                    <a:alpha val="43137"/>
                  </a:srgbClr>
                </a:outerShdw>
              </a:effectLst>
            </a:endParaRPr>
          </a:p>
        </p:txBody>
      </p:sp>
      <p:sp>
        <p:nvSpPr>
          <p:cNvPr id="6" name="Rectangle 17"/>
          <p:cNvSpPr>
            <a:spLocks noChangeArrowheads="1"/>
          </p:cNvSpPr>
          <p:nvPr userDrawn="1"/>
        </p:nvSpPr>
        <p:spPr bwMode="auto">
          <a:xfrm>
            <a:off x="0" y="3933825"/>
            <a:ext cx="9144000" cy="2924175"/>
          </a:xfrm>
          <a:prstGeom prst="rect">
            <a:avLst/>
          </a:prstGeom>
          <a:noFill/>
          <a:ln w="9525">
            <a:noFill/>
            <a:miter lim="800000"/>
            <a:headEnd/>
            <a:tailEnd/>
          </a:ln>
          <a:effectLst/>
        </p:spPr>
        <p:txBody>
          <a:bodyPr wrap="none" anchor="ctr"/>
          <a:lstStyle/>
          <a:p>
            <a:pPr algn="ctr">
              <a:defRPr/>
            </a:pPr>
            <a:endParaRPr lang="es-ES">
              <a:solidFill>
                <a:prstClr val="black"/>
              </a:solidFill>
              <a:effectLst>
                <a:outerShdw blurRad="38100" dist="38100" dir="2700000" algn="tl">
                  <a:srgbClr val="000000">
                    <a:alpha val="43137"/>
                  </a:srgbClr>
                </a:outerShdw>
              </a:effectLst>
            </a:endParaRPr>
          </a:p>
        </p:txBody>
      </p:sp>
      <p:sp>
        <p:nvSpPr>
          <p:cNvPr id="12" name="1 Título"/>
          <p:cNvSpPr>
            <a:spLocks noGrp="1"/>
          </p:cNvSpPr>
          <p:nvPr>
            <p:ph type="title"/>
          </p:nvPr>
        </p:nvSpPr>
        <p:spPr>
          <a:xfrm>
            <a:off x="2267744" y="3212976"/>
            <a:ext cx="6692280" cy="1656184"/>
          </a:xfrm>
        </p:spPr>
        <p:txBody>
          <a:bodyPr anchor="t"/>
          <a:lstStyle>
            <a:lvl1pPr algn="r">
              <a:defRPr sz="3200" b="1" u="none" cap="none" spc="0" baseline="0">
                <a:ln w="19050">
                  <a:noFill/>
                  <a:prstDash val="solid"/>
                </a:ln>
                <a:solidFill>
                  <a:schemeClr val="accent3"/>
                </a:solidFill>
                <a:effectLst>
                  <a:outerShdw blurRad="50000" dist="50800" dir="7500000" algn="tl">
                    <a:srgbClr val="000000">
                      <a:shade val="5000"/>
                      <a:alpha val="35000"/>
                    </a:srgbClr>
                  </a:outerShdw>
                </a:effectLst>
              </a:defRPr>
            </a:lvl1p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r>
              <a:rPr lang="tr-TR" dirty="0" err="1" smtClean="0"/>
              <a:t>style</a:t>
            </a:r>
            <a:endParaRPr lang="es-ES" dirty="0"/>
          </a:p>
        </p:txBody>
      </p:sp>
    </p:spTree>
    <p:extLst>
      <p:ext uri="{BB962C8B-B14F-4D97-AF65-F5344CB8AC3E}">
        <p14:creationId xmlns:p14="http://schemas.microsoft.com/office/powerpoint/2010/main" xmlns="" val="634167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D9DBF795-F4D2-4625-AB83-73240EACD6F6}" type="datetimeFigureOut">
              <a:rPr lang="tr-TR" smtClean="0">
                <a:solidFill>
                  <a:prstClr val="black">
                    <a:tint val="75000"/>
                  </a:prstClr>
                </a:solidFill>
              </a:rPr>
              <a:pPr/>
              <a:t>24.06.2013</a:t>
            </a:fld>
            <a:endParaRPr lang="tr-TR">
              <a:solidFill>
                <a:prstClr val="black">
                  <a:tint val="75000"/>
                </a:prstClr>
              </a:solidFill>
            </a:endParaRPr>
          </a:p>
        </p:txBody>
      </p:sp>
      <p:sp>
        <p:nvSpPr>
          <p:cNvPr id="5" name="Footer Placeholder 4"/>
          <p:cNvSpPr>
            <a:spLocks noGrp="1"/>
          </p:cNvSpPr>
          <p:nvPr>
            <p:ph type="ftr" sz="quarter" idx="11"/>
          </p:nvPr>
        </p:nvSpPr>
        <p:spPr/>
        <p:txBody>
          <a:bodyPr/>
          <a:lstStyle/>
          <a:p>
            <a:endParaRPr lang="tr-TR">
              <a:solidFill>
                <a:prstClr val="black">
                  <a:tint val="75000"/>
                </a:prstClr>
              </a:solidFill>
            </a:endParaRPr>
          </a:p>
        </p:txBody>
      </p:sp>
      <p:sp>
        <p:nvSpPr>
          <p:cNvPr id="6" name="Slide Number Placeholder 5"/>
          <p:cNvSpPr>
            <a:spLocks noGrp="1"/>
          </p:cNvSpPr>
          <p:nvPr>
            <p:ph type="sldNum" sz="quarter" idx="12"/>
          </p:nvPr>
        </p:nvSpPr>
        <p:spPr/>
        <p:txBody>
          <a:bodyPr/>
          <a:lstStyle/>
          <a:p>
            <a:fld id="{403F6BC3-2A4F-4A3A-9673-4C0A085CE41E}"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80591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DBF795-F4D2-4625-AB83-73240EACD6F6}" type="datetimeFigureOut">
              <a:rPr lang="tr-TR" smtClean="0">
                <a:solidFill>
                  <a:prstClr val="black">
                    <a:tint val="75000"/>
                  </a:prstClr>
                </a:solidFill>
              </a:rPr>
              <a:pPr/>
              <a:t>24.06.2013</a:t>
            </a:fld>
            <a:endParaRPr lang="tr-TR">
              <a:solidFill>
                <a:prstClr val="black">
                  <a:tint val="75000"/>
                </a:prstClr>
              </a:solidFill>
            </a:endParaRPr>
          </a:p>
        </p:txBody>
      </p:sp>
      <p:sp>
        <p:nvSpPr>
          <p:cNvPr id="5" name="Footer Placeholder 4"/>
          <p:cNvSpPr>
            <a:spLocks noGrp="1"/>
          </p:cNvSpPr>
          <p:nvPr>
            <p:ph type="ftr" sz="quarter" idx="11"/>
          </p:nvPr>
        </p:nvSpPr>
        <p:spPr/>
        <p:txBody>
          <a:bodyPr/>
          <a:lstStyle/>
          <a:p>
            <a:endParaRPr lang="tr-TR">
              <a:solidFill>
                <a:prstClr val="black">
                  <a:tint val="75000"/>
                </a:prstClr>
              </a:solidFill>
            </a:endParaRPr>
          </a:p>
        </p:txBody>
      </p:sp>
      <p:sp>
        <p:nvSpPr>
          <p:cNvPr id="6" name="Slide Number Placeholder 5"/>
          <p:cNvSpPr>
            <a:spLocks noGrp="1"/>
          </p:cNvSpPr>
          <p:nvPr>
            <p:ph type="sldNum" sz="quarter" idx="12"/>
          </p:nvPr>
        </p:nvSpPr>
        <p:spPr/>
        <p:txBody>
          <a:bodyPr/>
          <a:lstStyle/>
          <a:p>
            <a:fld id="{403F6BC3-2A4F-4A3A-9673-4C0A085CE41E}"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092259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Date Placeholder 4"/>
          <p:cNvSpPr>
            <a:spLocks noGrp="1"/>
          </p:cNvSpPr>
          <p:nvPr>
            <p:ph type="dt" sz="half" idx="10"/>
          </p:nvPr>
        </p:nvSpPr>
        <p:spPr/>
        <p:txBody>
          <a:bodyPr/>
          <a:lstStyle/>
          <a:p>
            <a:fld id="{D9DBF795-F4D2-4625-AB83-73240EACD6F6}" type="datetimeFigureOut">
              <a:rPr lang="tr-TR" smtClean="0">
                <a:solidFill>
                  <a:prstClr val="black">
                    <a:tint val="75000"/>
                  </a:prstClr>
                </a:solidFill>
              </a:rPr>
              <a:pPr/>
              <a:t>24.06.2013</a:t>
            </a:fld>
            <a:endParaRPr lang="tr-TR">
              <a:solidFill>
                <a:prstClr val="black">
                  <a:tint val="75000"/>
                </a:prstClr>
              </a:solidFill>
            </a:endParaRPr>
          </a:p>
        </p:txBody>
      </p:sp>
      <p:sp>
        <p:nvSpPr>
          <p:cNvPr id="6" name="Footer Placeholder 5"/>
          <p:cNvSpPr>
            <a:spLocks noGrp="1"/>
          </p:cNvSpPr>
          <p:nvPr>
            <p:ph type="ftr" sz="quarter" idx="11"/>
          </p:nvPr>
        </p:nvSpPr>
        <p:spPr/>
        <p:txBody>
          <a:bodyPr/>
          <a:lstStyle/>
          <a:p>
            <a:endParaRPr lang="tr-TR">
              <a:solidFill>
                <a:prstClr val="black">
                  <a:tint val="75000"/>
                </a:prstClr>
              </a:solidFill>
            </a:endParaRPr>
          </a:p>
        </p:txBody>
      </p:sp>
      <p:sp>
        <p:nvSpPr>
          <p:cNvPr id="7" name="Slide Number Placeholder 6"/>
          <p:cNvSpPr>
            <a:spLocks noGrp="1"/>
          </p:cNvSpPr>
          <p:nvPr>
            <p:ph type="sldNum" sz="quarter" idx="12"/>
          </p:nvPr>
        </p:nvSpPr>
        <p:spPr/>
        <p:txBody>
          <a:bodyPr/>
          <a:lstStyle/>
          <a:p>
            <a:fld id="{403F6BC3-2A4F-4A3A-9673-4C0A085CE41E}"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992251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Date Placeholder 6"/>
          <p:cNvSpPr>
            <a:spLocks noGrp="1"/>
          </p:cNvSpPr>
          <p:nvPr>
            <p:ph type="dt" sz="half" idx="10"/>
          </p:nvPr>
        </p:nvSpPr>
        <p:spPr/>
        <p:txBody>
          <a:bodyPr/>
          <a:lstStyle/>
          <a:p>
            <a:fld id="{D9DBF795-F4D2-4625-AB83-73240EACD6F6}" type="datetimeFigureOut">
              <a:rPr lang="tr-TR" smtClean="0">
                <a:solidFill>
                  <a:prstClr val="black">
                    <a:tint val="75000"/>
                  </a:prstClr>
                </a:solidFill>
              </a:rPr>
              <a:pPr/>
              <a:t>24.06.2013</a:t>
            </a:fld>
            <a:endParaRPr lang="tr-TR">
              <a:solidFill>
                <a:prstClr val="black">
                  <a:tint val="75000"/>
                </a:prstClr>
              </a:solidFill>
            </a:endParaRPr>
          </a:p>
        </p:txBody>
      </p:sp>
      <p:sp>
        <p:nvSpPr>
          <p:cNvPr id="8" name="Footer Placeholder 7"/>
          <p:cNvSpPr>
            <a:spLocks noGrp="1"/>
          </p:cNvSpPr>
          <p:nvPr>
            <p:ph type="ftr" sz="quarter" idx="11"/>
          </p:nvPr>
        </p:nvSpPr>
        <p:spPr/>
        <p:txBody>
          <a:bodyPr/>
          <a:lstStyle/>
          <a:p>
            <a:endParaRPr lang="tr-TR">
              <a:solidFill>
                <a:prstClr val="black">
                  <a:tint val="75000"/>
                </a:prstClr>
              </a:solidFill>
            </a:endParaRPr>
          </a:p>
        </p:txBody>
      </p:sp>
      <p:sp>
        <p:nvSpPr>
          <p:cNvPr id="9" name="Slide Number Placeholder 8"/>
          <p:cNvSpPr>
            <a:spLocks noGrp="1"/>
          </p:cNvSpPr>
          <p:nvPr>
            <p:ph type="sldNum" sz="quarter" idx="12"/>
          </p:nvPr>
        </p:nvSpPr>
        <p:spPr/>
        <p:txBody>
          <a:bodyPr/>
          <a:lstStyle/>
          <a:p>
            <a:fld id="{403F6BC3-2A4F-4A3A-9673-4C0A085CE41E}"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2772138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Date Placeholder 2"/>
          <p:cNvSpPr>
            <a:spLocks noGrp="1"/>
          </p:cNvSpPr>
          <p:nvPr>
            <p:ph type="dt" sz="half" idx="10"/>
          </p:nvPr>
        </p:nvSpPr>
        <p:spPr/>
        <p:txBody>
          <a:bodyPr/>
          <a:lstStyle/>
          <a:p>
            <a:fld id="{D9DBF795-F4D2-4625-AB83-73240EACD6F6}" type="datetimeFigureOut">
              <a:rPr lang="tr-TR" smtClean="0">
                <a:solidFill>
                  <a:prstClr val="black">
                    <a:tint val="75000"/>
                  </a:prstClr>
                </a:solidFill>
              </a:rPr>
              <a:pPr/>
              <a:t>24.06.2013</a:t>
            </a:fld>
            <a:endParaRPr lang="tr-TR">
              <a:solidFill>
                <a:prstClr val="black">
                  <a:tint val="75000"/>
                </a:prstClr>
              </a:solidFill>
            </a:endParaRPr>
          </a:p>
        </p:txBody>
      </p:sp>
      <p:sp>
        <p:nvSpPr>
          <p:cNvPr id="4" name="Footer Placeholder 3"/>
          <p:cNvSpPr>
            <a:spLocks noGrp="1"/>
          </p:cNvSpPr>
          <p:nvPr>
            <p:ph type="ftr" sz="quarter" idx="11"/>
          </p:nvPr>
        </p:nvSpPr>
        <p:spPr/>
        <p:txBody>
          <a:bodyPr/>
          <a:lstStyle/>
          <a:p>
            <a:endParaRPr lang="tr-TR">
              <a:solidFill>
                <a:prstClr val="black">
                  <a:tint val="75000"/>
                </a:prstClr>
              </a:solidFill>
            </a:endParaRPr>
          </a:p>
        </p:txBody>
      </p:sp>
      <p:sp>
        <p:nvSpPr>
          <p:cNvPr id="5" name="Slide Number Placeholder 4"/>
          <p:cNvSpPr>
            <a:spLocks noGrp="1"/>
          </p:cNvSpPr>
          <p:nvPr>
            <p:ph type="sldNum" sz="quarter" idx="12"/>
          </p:nvPr>
        </p:nvSpPr>
        <p:spPr/>
        <p:txBody>
          <a:bodyPr/>
          <a:lstStyle/>
          <a:p>
            <a:fld id="{403F6BC3-2A4F-4A3A-9673-4C0A085CE41E}"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4160631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DBF795-F4D2-4625-AB83-73240EACD6F6}" type="datetimeFigureOut">
              <a:rPr lang="tr-TR" smtClean="0">
                <a:solidFill>
                  <a:prstClr val="black">
                    <a:tint val="75000"/>
                  </a:prstClr>
                </a:solidFill>
              </a:rPr>
              <a:pPr/>
              <a:t>24.06.2013</a:t>
            </a:fld>
            <a:endParaRPr lang="tr-TR">
              <a:solidFill>
                <a:prstClr val="black">
                  <a:tint val="75000"/>
                </a:prstClr>
              </a:solidFill>
            </a:endParaRPr>
          </a:p>
        </p:txBody>
      </p:sp>
      <p:sp>
        <p:nvSpPr>
          <p:cNvPr id="3" name="Footer Placeholder 2"/>
          <p:cNvSpPr>
            <a:spLocks noGrp="1"/>
          </p:cNvSpPr>
          <p:nvPr>
            <p:ph type="ftr" sz="quarter" idx="11"/>
          </p:nvPr>
        </p:nvSpPr>
        <p:spPr/>
        <p:txBody>
          <a:bodyPr/>
          <a:lstStyle/>
          <a:p>
            <a:endParaRPr lang="tr-TR">
              <a:solidFill>
                <a:prstClr val="black">
                  <a:tint val="75000"/>
                </a:prstClr>
              </a:solidFill>
            </a:endParaRPr>
          </a:p>
        </p:txBody>
      </p:sp>
      <p:sp>
        <p:nvSpPr>
          <p:cNvPr id="4" name="Slide Number Placeholder 3"/>
          <p:cNvSpPr>
            <a:spLocks noGrp="1"/>
          </p:cNvSpPr>
          <p:nvPr>
            <p:ph type="sldNum" sz="quarter" idx="12"/>
          </p:nvPr>
        </p:nvSpPr>
        <p:spPr/>
        <p:txBody>
          <a:bodyPr/>
          <a:lstStyle/>
          <a:p>
            <a:fld id="{403F6BC3-2A4F-4A3A-9673-4C0A085CE41E}"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42826041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DBF795-F4D2-4625-AB83-73240EACD6F6}" type="datetimeFigureOut">
              <a:rPr lang="tr-TR" smtClean="0">
                <a:solidFill>
                  <a:prstClr val="black">
                    <a:tint val="75000"/>
                  </a:prstClr>
                </a:solidFill>
              </a:rPr>
              <a:pPr/>
              <a:t>24.06.2013</a:t>
            </a:fld>
            <a:endParaRPr lang="tr-TR">
              <a:solidFill>
                <a:prstClr val="black">
                  <a:tint val="75000"/>
                </a:prstClr>
              </a:solidFill>
            </a:endParaRPr>
          </a:p>
        </p:txBody>
      </p:sp>
      <p:sp>
        <p:nvSpPr>
          <p:cNvPr id="6" name="Footer Placeholder 5"/>
          <p:cNvSpPr>
            <a:spLocks noGrp="1"/>
          </p:cNvSpPr>
          <p:nvPr>
            <p:ph type="ftr" sz="quarter" idx="11"/>
          </p:nvPr>
        </p:nvSpPr>
        <p:spPr/>
        <p:txBody>
          <a:bodyPr/>
          <a:lstStyle/>
          <a:p>
            <a:endParaRPr lang="tr-TR">
              <a:solidFill>
                <a:prstClr val="black">
                  <a:tint val="75000"/>
                </a:prstClr>
              </a:solidFill>
            </a:endParaRPr>
          </a:p>
        </p:txBody>
      </p:sp>
      <p:sp>
        <p:nvSpPr>
          <p:cNvPr id="7" name="Slide Number Placeholder 6"/>
          <p:cNvSpPr>
            <a:spLocks noGrp="1"/>
          </p:cNvSpPr>
          <p:nvPr>
            <p:ph type="sldNum" sz="quarter" idx="12"/>
          </p:nvPr>
        </p:nvSpPr>
        <p:spPr/>
        <p:txBody>
          <a:bodyPr/>
          <a:lstStyle/>
          <a:p>
            <a:fld id="{403F6BC3-2A4F-4A3A-9673-4C0A085CE41E}"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3412917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DBF795-F4D2-4625-AB83-73240EACD6F6}" type="datetimeFigureOut">
              <a:rPr lang="tr-TR" smtClean="0">
                <a:solidFill>
                  <a:prstClr val="black">
                    <a:tint val="75000"/>
                  </a:prstClr>
                </a:solidFill>
              </a:rPr>
              <a:pPr/>
              <a:t>24.06.2013</a:t>
            </a:fld>
            <a:endParaRPr lang="tr-TR">
              <a:solidFill>
                <a:prstClr val="black">
                  <a:tint val="75000"/>
                </a:prstClr>
              </a:solidFill>
            </a:endParaRPr>
          </a:p>
        </p:txBody>
      </p:sp>
      <p:sp>
        <p:nvSpPr>
          <p:cNvPr id="6" name="Footer Placeholder 5"/>
          <p:cNvSpPr>
            <a:spLocks noGrp="1"/>
          </p:cNvSpPr>
          <p:nvPr>
            <p:ph type="ftr" sz="quarter" idx="11"/>
          </p:nvPr>
        </p:nvSpPr>
        <p:spPr/>
        <p:txBody>
          <a:bodyPr/>
          <a:lstStyle/>
          <a:p>
            <a:endParaRPr lang="tr-TR">
              <a:solidFill>
                <a:prstClr val="black">
                  <a:tint val="75000"/>
                </a:prstClr>
              </a:solidFill>
            </a:endParaRPr>
          </a:p>
        </p:txBody>
      </p:sp>
      <p:sp>
        <p:nvSpPr>
          <p:cNvPr id="7" name="Slide Number Placeholder 6"/>
          <p:cNvSpPr>
            <a:spLocks noGrp="1"/>
          </p:cNvSpPr>
          <p:nvPr>
            <p:ph type="sldNum" sz="quarter" idx="12"/>
          </p:nvPr>
        </p:nvSpPr>
        <p:spPr/>
        <p:txBody>
          <a:bodyPr/>
          <a:lstStyle/>
          <a:p>
            <a:fld id="{403F6BC3-2A4F-4A3A-9673-4C0A085CE41E}"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4285681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tr-T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DBF795-F4D2-4625-AB83-73240EACD6F6}" type="datetimeFigureOut">
              <a:rPr lang="tr-TR" smtClean="0">
                <a:solidFill>
                  <a:prstClr val="black">
                    <a:tint val="75000"/>
                  </a:prstClr>
                </a:solidFill>
              </a:rPr>
              <a:pPr/>
              <a:t>24.06.2013</a:t>
            </a:fld>
            <a:endParaRPr lang="tr-T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3F6BC3-2A4F-4A3A-9673-4C0A085CE41E}"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xmlns="" val="41718809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ikg.gov.tr/"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chart" Target="../charts/chart2.xml"/></Relationships>
</file>

<file path=ppt/slides/_rels/slide4.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chart" Target="../charts/chart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68538" y="3213100"/>
            <a:ext cx="6691312" cy="1655763"/>
          </a:xfrm>
        </p:spPr>
        <p:txBody>
          <a:bodyPr/>
          <a:lstStyle/>
          <a:p>
            <a:pPr eaLnBrk="1" hangingPunct="1">
              <a:defRPr/>
            </a:pPr>
            <a:r>
              <a:rPr lang="tr-TR" dirty="0" smtClean="0">
                <a:solidFill>
                  <a:schemeClr val="accent6">
                    <a:lumMod val="75000"/>
                  </a:schemeClr>
                </a:solidFill>
              </a:rPr>
              <a:t>Sectoral </a:t>
            </a:r>
            <a:r>
              <a:rPr lang="en-US" dirty="0" smtClean="0">
                <a:solidFill>
                  <a:schemeClr val="accent6">
                    <a:lumMod val="75000"/>
                  </a:schemeClr>
                </a:solidFill>
              </a:rPr>
              <a:t>Annual</a:t>
            </a:r>
            <a:r>
              <a:rPr lang="tr-TR" dirty="0" smtClean="0">
                <a:solidFill>
                  <a:schemeClr val="accent6">
                    <a:lumMod val="75000"/>
                  </a:schemeClr>
                </a:solidFill>
              </a:rPr>
              <a:t> </a:t>
            </a:r>
            <a:r>
              <a:rPr lang="tr-TR" dirty="0" err="1" smtClean="0">
                <a:solidFill>
                  <a:schemeClr val="accent6">
                    <a:lumMod val="75000"/>
                  </a:schemeClr>
                </a:solidFill>
              </a:rPr>
              <a:t>Report</a:t>
            </a:r>
            <a:r>
              <a:rPr lang="tr-TR" dirty="0" smtClean="0">
                <a:solidFill>
                  <a:schemeClr val="accent6">
                    <a:lumMod val="75000"/>
                  </a:schemeClr>
                </a:solidFill>
              </a:rPr>
              <a:t> 2012</a:t>
            </a:r>
            <a:endParaRPr lang="en-US" dirty="0">
              <a:solidFill>
                <a:schemeClr val="accent6">
                  <a:lumMod val="75000"/>
                </a:schemeClr>
              </a:solidFill>
              <a:ea typeface="+mj-ea"/>
              <a:cs typeface="+mj-cs"/>
            </a:endParaRPr>
          </a:p>
        </p:txBody>
      </p:sp>
      <p:sp>
        <p:nvSpPr>
          <p:cNvPr id="3" name="1 Título"/>
          <p:cNvSpPr txBox="1">
            <a:spLocks/>
          </p:cNvSpPr>
          <p:nvPr/>
        </p:nvSpPr>
        <p:spPr bwMode="auto">
          <a:xfrm>
            <a:off x="2268538" y="5085184"/>
            <a:ext cx="6691312" cy="1008062"/>
          </a:xfrm>
          <a:prstGeom prst="rect">
            <a:avLst/>
          </a:prstGeom>
          <a:noFill/>
          <a:ln w="9525">
            <a:noFill/>
            <a:miter lim="800000"/>
            <a:headEnd/>
            <a:tailEnd/>
          </a:ln>
          <a:effec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algn="r" eaLnBrk="1" hangingPunct="1">
              <a:defRPr/>
            </a:pPr>
            <a:r>
              <a:rPr lang="tr-TR" sz="2000" b="0" dirty="0" smtClean="0">
                <a:solidFill>
                  <a:srgbClr val="1F497D">
                    <a:lumMod val="75000"/>
                  </a:srgbClr>
                </a:solidFill>
                <a:effectLst>
                  <a:outerShdw blurRad="38100" dist="38100" dir="2700000" algn="tl">
                    <a:srgbClr val="C0C0C0"/>
                  </a:outerShdw>
                </a:effectLst>
                <a:latin typeface="Arial" pitchFamily="34" charset="0"/>
              </a:rPr>
              <a:t>Onur TATAR</a:t>
            </a:r>
          </a:p>
          <a:p>
            <a:pPr algn="r" eaLnBrk="1" hangingPunct="1">
              <a:defRPr/>
            </a:pPr>
            <a:r>
              <a:rPr lang="en-US" sz="1400" dirty="0" smtClean="0">
                <a:solidFill>
                  <a:srgbClr val="1F497D">
                    <a:lumMod val="75000"/>
                  </a:srgbClr>
                </a:solidFill>
                <a:effectLst>
                  <a:outerShdw blurRad="38100" dist="38100" dir="2700000" algn="tl">
                    <a:srgbClr val="C0C0C0"/>
                  </a:outerShdw>
                </a:effectLst>
                <a:latin typeface="Arial" pitchFamily="34" charset="0"/>
              </a:rPr>
              <a:t>Ass</a:t>
            </a:r>
            <a:r>
              <a:rPr lang="tr-TR" sz="1400" dirty="0" err="1" smtClean="0">
                <a:solidFill>
                  <a:srgbClr val="1F497D">
                    <a:lumMod val="75000"/>
                  </a:srgbClr>
                </a:solidFill>
                <a:effectLst>
                  <a:outerShdw blurRad="38100" dist="38100" dir="2700000" algn="tl">
                    <a:srgbClr val="C0C0C0"/>
                  </a:outerShdw>
                </a:effectLst>
                <a:latin typeface="Arial" pitchFamily="34" charset="0"/>
              </a:rPr>
              <a:t>istant</a:t>
            </a:r>
            <a:r>
              <a:rPr lang="en-US" sz="1400" dirty="0" smtClean="0">
                <a:solidFill>
                  <a:srgbClr val="1F497D">
                    <a:lumMod val="75000"/>
                  </a:srgbClr>
                </a:solidFill>
                <a:effectLst>
                  <a:outerShdw blurRad="38100" dist="38100" dir="2700000" algn="tl">
                    <a:srgbClr val="C0C0C0"/>
                  </a:outerShdw>
                </a:effectLst>
                <a:latin typeface="Arial" pitchFamily="34" charset="0"/>
              </a:rPr>
              <a:t> E</a:t>
            </a:r>
            <a:r>
              <a:rPr lang="tr-TR" sz="1400" dirty="0" smtClean="0">
                <a:solidFill>
                  <a:srgbClr val="1F497D">
                    <a:lumMod val="75000"/>
                  </a:srgbClr>
                </a:solidFill>
                <a:effectLst>
                  <a:outerShdw blurRad="38100" dist="38100" dir="2700000" algn="tl">
                    <a:srgbClr val="C0C0C0"/>
                  </a:outerShdw>
                </a:effectLst>
                <a:latin typeface="Arial" pitchFamily="34" charset="0"/>
              </a:rPr>
              <a:t>U</a:t>
            </a:r>
            <a:r>
              <a:rPr lang="en-US" sz="1400" dirty="0" smtClean="0">
                <a:solidFill>
                  <a:srgbClr val="1F497D">
                    <a:lumMod val="75000"/>
                  </a:srgbClr>
                </a:solidFill>
                <a:effectLst>
                  <a:outerShdw blurRad="38100" dist="38100" dir="2700000" algn="tl">
                    <a:srgbClr val="C0C0C0"/>
                  </a:outerShdw>
                </a:effectLst>
                <a:latin typeface="Arial" pitchFamily="34" charset="0"/>
              </a:rPr>
              <a:t> Expert</a:t>
            </a:r>
            <a:endParaRPr lang="tr-TR" sz="1400" dirty="0" smtClean="0">
              <a:solidFill>
                <a:srgbClr val="1F497D">
                  <a:lumMod val="75000"/>
                </a:srgbClr>
              </a:solidFill>
              <a:effectLst>
                <a:outerShdw blurRad="38100" dist="38100" dir="2700000" algn="tl">
                  <a:srgbClr val="C0C0C0"/>
                </a:outerShdw>
              </a:effectLst>
              <a:latin typeface="Arial" pitchFamily="34" charset="0"/>
            </a:endParaRPr>
          </a:p>
          <a:p>
            <a:pPr algn="r" eaLnBrk="1" hangingPunct="1">
              <a:defRPr/>
            </a:pPr>
            <a:r>
              <a:rPr lang="en-US" sz="1400" dirty="0" err="1" smtClean="0">
                <a:solidFill>
                  <a:srgbClr val="1F497D">
                    <a:lumMod val="75000"/>
                  </a:srgbClr>
                </a:solidFill>
                <a:effectLst>
                  <a:outerShdw blurRad="38100" dist="38100" dir="2700000" algn="tl">
                    <a:srgbClr val="C0C0C0"/>
                  </a:outerShdw>
                </a:effectLst>
                <a:latin typeface="Arial" pitchFamily="34" charset="0"/>
              </a:rPr>
              <a:t>Programme</a:t>
            </a:r>
            <a:r>
              <a:rPr lang="en-US" sz="1400" dirty="0" smtClean="0">
                <a:solidFill>
                  <a:srgbClr val="1F497D">
                    <a:lumMod val="75000"/>
                  </a:srgbClr>
                </a:solidFill>
                <a:effectLst>
                  <a:outerShdw blurRad="38100" dist="38100" dir="2700000" algn="tl">
                    <a:srgbClr val="C0C0C0"/>
                  </a:outerShdw>
                </a:effectLst>
                <a:latin typeface="Arial" pitchFamily="34" charset="0"/>
              </a:rPr>
              <a:t> Management , Monitoring and Evaluation Unit</a:t>
            </a:r>
          </a:p>
        </p:txBody>
      </p:sp>
    </p:spTree>
    <p:extLst>
      <p:ext uri="{BB962C8B-B14F-4D97-AF65-F5344CB8AC3E}">
        <p14:creationId xmlns:p14="http://schemas.microsoft.com/office/powerpoint/2010/main" xmlns="" val="37527901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a:xfrm>
            <a:off x="457200" y="500042"/>
            <a:ext cx="8229600" cy="928694"/>
          </a:xfrm>
        </p:spPr>
        <p:txBody>
          <a:bodyPr>
            <a:normAutofit fontScale="90000"/>
          </a:bodyPr>
          <a:lstStyle/>
          <a:p>
            <a:r>
              <a:rPr lang="tr-TR" b="1" dirty="0" smtClean="0"/>
              <a:t>                </a:t>
            </a:r>
            <a:br>
              <a:rPr lang="tr-TR" b="1" dirty="0" smtClean="0"/>
            </a:br>
            <a:endParaRPr lang="tr-TR" sz="3600" dirty="0">
              <a:solidFill>
                <a:schemeClr val="accent6">
                  <a:lumMod val="75000"/>
                </a:schemeClr>
              </a:solidFill>
            </a:endParaRPr>
          </a:p>
        </p:txBody>
      </p:sp>
      <p:graphicFrame>
        <p:nvGraphicFramePr>
          <p:cNvPr id="9" name="İçerik Yer Tutucusu 8"/>
          <p:cNvGraphicFramePr>
            <a:graphicFrameLocks noGrp="1"/>
          </p:cNvGraphicFramePr>
          <p:nvPr>
            <p:ph idx="1"/>
            <p:extLst>
              <p:ext uri="{D42A27DB-BD31-4B8C-83A1-F6EECF244321}">
                <p14:modId xmlns:p14="http://schemas.microsoft.com/office/powerpoint/2010/main" xmlns="" val="388370104"/>
              </p:ext>
            </p:extLst>
          </p:nvPr>
        </p:nvGraphicFramePr>
        <p:xfrm>
          <a:off x="457200" y="1714488"/>
          <a:ext cx="8229600" cy="40907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7" name="Grup 6"/>
          <p:cNvGrpSpPr/>
          <p:nvPr/>
        </p:nvGrpSpPr>
        <p:grpSpPr>
          <a:xfrm>
            <a:off x="4788024" y="1698073"/>
            <a:ext cx="3744416" cy="4035183"/>
            <a:chOff x="2544439" y="1645"/>
            <a:chExt cx="3140720" cy="4807565"/>
          </a:xfrm>
        </p:grpSpPr>
        <p:sp>
          <p:nvSpPr>
            <p:cNvPr id="12" name="Aynı Yanın Köşesi Yuvarlatılmış Dikdörtgen 11"/>
            <p:cNvSpPr/>
            <p:nvPr/>
          </p:nvSpPr>
          <p:spPr>
            <a:xfrm>
              <a:off x="2544439" y="1645"/>
              <a:ext cx="3140720" cy="4807565"/>
            </a:xfrm>
            <a:prstGeom prst="round2SameRect">
              <a:avLst>
                <a:gd name="adj1" fmla="val 8000"/>
                <a:gd name="adj2" fmla="val 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Aynı Yanın Köşesi Yuvarlatılmış Dikdörtgen 4"/>
            <p:cNvSpPr/>
            <p:nvPr/>
          </p:nvSpPr>
          <p:spPr>
            <a:xfrm>
              <a:off x="2618030" y="75236"/>
              <a:ext cx="2993538" cy="473397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 tIns="53340" rIns="17780" bIns="17780" numCol="1" spcCol="1270" anchor="t" anchorCtr="0">
              <a:noAutofit/>
            </a:bodyPr>
            <a:lstStyle/>
            <a:p>
              <a:pPr marL="114300" lvl="1" indent="-114300" algn="just" defTabSz="622300">
                <a:lnSpc>
                  <a:spcPct val="90000"/>
                </a:lnSpc>
                <a:spcBef>
                  <a:spcPct val="0"/>
                </a:spcBef>
                <a:spcAft>
                  <a:spcPct val="15000"/>
                </a:spcAft>
                <a:buFontTx/>
                <a:buChar char="••"/>
              </a:pPr>
              <a:r>
                <a:rPr lang="tr-TR" sz="1500" dirty="0">
                  <a:solidFill>
                    <a:prstClr val="black">
                      <a:hueOff val="0"/>
                      <a:satOff val="0"/>
                      <a:lumOff val="0"/>
                      <a:alphaOff val="0"/>
                    </a:prstClr>
                  </a:solidFill>
                </a:rPr>
                <a:t>T</a:t>
              </a:r>
              <a:r>
                <a:rPr lang="en-GB" sz="1500" dirty="0">
                  <a:solidFill>
                    <a:prstClr val="black">
                      <a:hueOff val="0"/>
                      <a:satOff val="0"/>
                      <a:lumOff val="0"/>
                      <a:alphaOff val="0"/>
                    </a:prstClr>
                  </a:solidFill>
                </a:rPr>
                <a:t>raining sessions were carried out for the staff of the beneficiary institutions and selected relevant stakeholders</a:t>
              </a:r>
              <a:r>
                <a:rPr lang="tr-TR" sz="1500" dirty="0">
                  <a:solidFill>
                    <a:prstClr val="black">
                      <a:hueOff val="0"/>
                      <a:satOff val="0"/>
                      <a:lumOff val="0"/>
                      <a:alphaOff val="0"/>
                    </a:prstClr>
                  </a:solidFill>
                </a:rPr>
                <a:t>.</a:t>
              </a:r>
              <a:endParaRPr lang="en-US" sz="1500" dirty="0">
                <a:solidFill>
                  <a:prstClr val="black">
                    <a:hueOff val="0"/>
                    <a:satOff val="0"/>
                    <a:lumOff val="0"/>
                    <a:alphaOff val="0"/>
                  </a:prstClr>
                </a:solidFill>
              </a:endParaRPr>
            </a:p>
            <a:p>
              <a:pPr marL="114300" lvl="1" indent="-114300" algn="just" defTabSz="622300">
                <a:lnSpc>
                  <a:spcPct val="90000"/>
                </a:lnSpc>
                <a:spcBef>
                  <a:spcPct val="0"/>
                </a:spcBef>
                <a:spcAft>
                  <a:spcPct val="15000"/>
                </a:spcAft>
                <a:buFontTx/>
                <a:buChar char="••"/>
              </a:pPr>
              <a:r>
                <a:rPr lang="tr-TR" sz="1500" dirty="0">
                  <a:solidFill>
                    <a:prstClr val="black">
                      <a:hueOff val="0"/>
                      <a:satOff val="0"/>
                      <a:lumOff val="0"/>
                      <a:alphaOff val="0"/>
                    </a:prstClr>
                  </a:solidFill>
                </a:rPr>
                <a:t>T</a:t>
              </a:r>
              <a:r>
                <a:rPr lang="en-GB" sz="1500" dirty="0">
                  <a:solidFill>
                    <a:prstClr val="black">
                      <a:hueOff val="0"/>
                      <a:satOff val="0"/>
                      <a:lumOff val="0"/>
                      <a:alphaOff val="0"/>
                    </a:prstClr>
                  </a:solidFill>
                </a:rPr>
                <a:t>he grant scheme compendium</a:t>
              </a:r>
              <a:endParaRPr lang="tr-TR" sz="1500" dirty="0">
                <a:solidFill>
                  <a:prstClr val="black">
                    <a:hueOff val="0"/>
                    <a:satOff val="0"/>
                    <a:lumOff val="0"/>
                    <a:alphaOff val="0"/>
                  </a:prstClr>
                </a:solidFill>
              </a:endParaRPr>
            </a:p>
            <a:p>
              <a:pPr marL="114300" lvl="1" indent="-114300" algn="just" defTabSz="622300">
                <a:lnSpc>
                  <a:spcPct val="90000"/>
                </a:lnSpc>
                <a:spcBef>
                  <a:spcPct val="0"/>
                </a:spcBef>
                <a:spcAft>
                  <a:spcPct val="15000"/>
                </a:spcAft>
                <a:buFontTx/>
                <a:buChar char="••"/>
              </a:pPr>
              <a:r>
                <a:rPr lang="tr-TR" sz="1500" dirty="0">
                  <a:solidFill>
                    <a:prstClr val="black">
                      <a:hueOff val="0"/>
                      <a:satOff val="0"/>
                      <a:lumOff val="0"/>
                      <a:alphaOff val="0"/>
                    </a:prstClr>
                  </a:solidFill>
                </a:rPr>
                <a:t>T</a:t>
              </a:r>
              <a:r>
                <a:rPr lang="en-GB" sz="1500" dirty="0">
                  <a:solidFill>
                    <a:prstClr val="black">
                      <a:hueOff val="0"/>
                      <a:satOff val="0"/>
                      <a:lumOff val="0"/>
                      <a:alphaOff val="0"/>
                    </a:prstClr>
                  </a:solidFill>
                </a:rPr>
                <a:t>he entrepreneurship manual was completed </a:t>
              </a:r>
              <a:endParaRPr lang="tr-TR" sz="1500" dirty="0">
                <a:solidFill>
                  <a:prstClr val="black">
                    <a:hueOff val="0"/>
                    <a:satOff val="0"/>
                    <a:lumOff val="0"/>
                    <a:alphaOff val="0"/>
                  </a:prstClr>
                </a:solidFill>
              </a:endParaRPr>
            </a:p>
            <a:p>
              <a:pPr marL="114300" lvl="1" indent="-114300" algn="just" defTabSz="622300">
                <a:lnSpc>
                  <a:spcPct val="90000"/>
                </a:lnSpc>
                <a:spcBef>
                  <a:spcPct val="0"/>
                </a:spcBef>
                <a:spcAft>
                  <a:spcPct val="15000"/>
                </a:spcAft>
                <a:buFontTx/>
                <a:buChar char="••"/>
              </a:pPr>
              <a:r>
                <a:rPr lang="tr-TR" sz="1500" dirty="0">
                  <a:solidFill>
                    <a:prstClr val="black">
                      <a:hueOff val="0"/>
                      <a:satOff val="0"/>
                      <a:lumOff val="0"/>
                      <a:alphaOff val="0"/>
                    </a:prstClr>
                  </a:solidFill>
                </a:rPr>
                <a:t>Y</a:t>
              </a:r>
              <a:r>
                <a:rPr lang="en-GB" sz="1500" dirty="0">
                  <a:solidFill>
                    <a:prstClr val="black">
                      <a:hueOff val="0"/>
                      <a:satOff val="0"/>
                      <a:lumOff val="0"/>
                      <a:alphaOff val="0"/>
                    </a:prstClr>
                  </a:solidFill>
                </a:rPr>
                <a:t>ES Model working group w</a:t>
              </a:r>
              <a:r>
                <a:rPr lang="tr-TR" sz="1500" dirty="0">
                  <a:solidFill>
                    <a:prstClr val="black">
                      <a:hueOff val="0"/>
                      <a:satOff val="0"/>
                      <a:lumOff val="0"/>
                      <a:alphaOff val="0"/>
                    </a:prstClr>
                  </a:solidFill>
                </a:rPr>
                <a:t>as</a:t>
              </a:r>
              <a:r>
                <a:rPr lang="en-GB" sz="1500" dirty="0">
                  <a:solidFill>
                    <a:prstClr val="black">
                      <a:hueOff val="0"/>
                      <a:satOff val="0"/>
                      <a:lumOff val="0"/>
                      <a:alphaOff val="0"/>
                    </a:prstClr>
                  </a:solidFill>
                </a:rPr>
                <a:t> established</a:t>
              </a:r>
              <a:r>
                <a:rPr lang="tr-TR" sz="1500" dirty="0">
                  <a:solidFill>
                    <a:prstClr val="black">
                      <a:hueOff val="0"/>
                      <a:satOff val="0"/>
                      <a:lumOff val="0"/>
                      <a:alphaOff val="0"/>
                    </a:prstClr>
                  </a:solidFill>
                </a:rPr>
                <a:t>*</a:t>
              </a:r>
              <a:endParaRPr lang="en-US" sz="1500" dirty="0">
                <a:solidFill>
                  <a:prstClr val="black">
                    <a:hueOff val="0"/>
                    <a:satOff val="0"/>
                    <a:lumOff val="0"/>
                    <a:alphaOff val="0"/>
                  </a:prstClr>
                </a:solidFill>
              </a:endParaRPr>
            </a:p>
            <a:p>
              <a:pPr marL="114300" lvl="1" indent="-114300" algn="just" defTabSz="622300">
                <a:lnSpc>
                  <a:spcPct val="90000"/>
                </a:lnSpc>
                <a:spcBef>
                  <a:spcPct val="0"/>
                </a:spcBef>
                <a:spcAft>
                  <a:spcPct val="15000"/>
                </a:spcAft>
                <a:buFontTx/>
                <a:buChar char="••"/>
              </a:pPr>
              <a:r>
                <a:rPr lang="en-GB" sz="1500" dirty="0">
                  <a:solidFill>
                    <a:prstClr val="black">
                      <a:hueOff val="0"/>
                      <a:satOff val="0"/>
                      <a:lumOff val="0"/>
                      <a:alphaOff val="0"/>
                    </a:prstClr>
                  </a:solidFill>
                </a:rPr>
                <a:t>internship and apprenticeship activities as well as guidance and counselling services were made available for 11.880 young people. </a:t>
              </a:r>
              <a:endParaRPr lang="tr-TR" sz="1500" dirty="0">
                <a:solidFill>
                  <a:prstClr val="black">
                    <a:hueOff val="0"/>
                    <a:satOff val="0"/>
                    <a:lumOff val="0"/>
                    <a:alphaOff val="0"/>
                  </a:prstClr>
                </a:solidFill>
              </a:endParaRPr>
            </a:p>
            <a:p>
              <a:pPr marL="571500" lvl="2" indent="-114300" algn="just" defTabSz="622300">
                <a:lnSpc>
                  <a:spcPct val="90000"/>
                </a:lnSpc>
                <a:spcBef>
                  <a:spcPct val="0"/>
                </a:spcBef>
                <a:spcAft>
                  <a:spcPct val="15000"/>
                </a:spcAft>
                <a:buFontTx/>
                <a:buChar char="••"/>
              </a:pPr>
              <a:r>
                <a:rPr lang="en-GB" sz="1500" dirty="0">
                  <a:solidFill>
                    <a:prstClr val="black">
                      <a:hueOff val="0"/>
                      <a:satOff val="0"/>
                      <a:lumOff val="0"/>
                      <a:alphaOff val="0"/>
                    </a:prstClr>
                  </a:solidFill>
                </a:rPr>
                <a:t>2.024 of the had been employed following </a:t>
              </a:r>
              <a:r>
                <a:rPr lang="tr-TR" sz="1500" dirty="0" err="1">
                  <a:solidFill>
                    <a:prstClr val="black">
                      <a:hueOff val="0"/>
                      <a:satOff val="0"/>
                      <a:lumOff val="0"/>
                      <a:alphaOff val="0"/>
                    </a:prstClr>
                  </a:solidFill>
                </a:rPr>
                <a:t>the</a:t>
              </a:r>
              <a:r>
                <a:rPr lang="tr-TR" sz="1500" dirty="0">
                  <a:solidFill>
                    <a:prstClr val="black">
                      <a:hueOff val="0"/>
                      <a:satOff val="0"/>
                      <a:lumOff val="0"/>
                      <a:alphaOff val="0"/>
                    </a:prstClr>
                  </a:solidFill>
                </a:rPr>
                <a:t> </a:t>
              </a:r>
              <a:r>
                <a:rPr lang="tr-TR" sz="1500" dirty="0" err="1">
                  <a:solidFill>
                    <a:prstClr val="black">
                      <a:hueOff val="0"/>
                      <a:satOff val="0"/>
                      <a:lumOff val="0"/>
                      <a:alphaOff val="0"/>
                    </a:prstClr>
                  </a:solidFill>
                </a:rPr>
                <a:t>activities</a:t>
              </a:r>
              <a:r>
                <a:rPr lang="en-GB" sz="1500" dirty="0">
                  <a:solidFill>
                    <a:prstClr val="black">
                      <a:hueOff val="0"/>
                      <a:satOff val="0"/>
                      <a:lumOff val="0"/>
                      <a:alphaOff val="0"/>
                    </a:prstClr>
                  </a:solidFill>
                </a:rPr>
                <a:t>. 758 young people became entrepreneurs. </a:t>
              </a:r>
              <a:r>
                <a:rPr lang="tr-TR" sz="1500" dirty="0">
                  <a:solidFill>
                    <a:prstClr val="black">
                      <a:hueOff val="0"/>
                      <a:satOff val="0"/>
                      <a:lumOff val="0"/>
                      <a:alphaOff val="0"/>
                    </a:prstClr>
                  </a:solidFill>
                </a:rPr>
                <a:t>*</a:t>
              </a:r>
              <a:endParaRPr lang="en-US" sz="1500" dirty="0">
                <a:solidFill>
                  <a:prstClr val="black">
                    <a:hueOff val="0"/>
                    <a:satOff val="0"/>
                    <a:lumOff val="0"/>
                    <a:alphaOff val="0"/>
                  </a:prstClr>
                </a:solidFill>
              </a:endParaRPr>
            </a:p>
            <a:p>
              <a:pPr marL="114300" lvl="1" indent="-114300" defTabSz="622300">
                <a:lnSpc>
                  <a:spcPct val="90000"/>
                </a:lnSpc>
                <a:spcBef>
                  <a:spcPct val="0"/>
                </a:spcBef>
                <a:spcAft>
                  <a:spcPct val="15000"/>
                </a:spcAft>
                <a:buFontTx/>
                <a:buChar char="••"/>
              </a:pPr>
              <a:endParaRPr lang="en-US" sz="1400" dirty="0">
                <a:solidFill>
                  <a:prstClr val="black">
                    <a:hueOff val="0"/>
                    <a:satOff val="0"/>
                    <a:lumOff val="0"/>
                    <a:alphaOff val="0"/>
                  </a:prstClr>
                </a:solidFill>
              </a:endParaRPr>
            </a:p>
          </p:txBody>
        </p:sp>
      </p:grpSp>
      <p:grpSp>
        <p:nvGrpSpPr>
          <p:cNvPr id="8" name="Grup 7"/>
          <p:cNvGrpSpPr/>
          <p:nvPr/>
        </p:nvGrpSpPr>
        <p:grpSpPr>
          <a:xfrm>
            <a:off x="4788024" y="5373216"/>
            <a:ext cx="3744416" cy="427667"/>
            <a:chOff x="2541393" y="4306800"/>
            <a:chExt cx="3143767" cy="499675"/>
          </a:xfrm>
        </p:grpSpPr>
        <p:sp>
          <p:nvSpPr>
            <p:cNvPr id="10" name="Dikdörtgen 9"/>
            <p:cNvSpPr/>
            <p:nvPr/>
          </p:nvSpPr>
          <p:spPr>
            <a:xfrm>
              <a:off x="2541393" y="4306800"/>
              <a:ext cx="3143766" cy="499675"/>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Dikdörtgen 10"/>
            <p:cNvSpPr/>
            <p:nvPr/>
          </p:nvSpPr>
          <p:spPr>
            <a:xfrm>
              <a:off x="2541393" y="4306800"/>
              <a:ext cx="3143767" cy="4996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3350" tIns="0" rIns="44450" bIns="0" numCol="1" spcCol="1270" anchor="ctr" anchorCtr="0">
              <a:noAutofit/>
            </a:bodyPr>
            <a:lstStyle/>
            <a:p>
              <a:pPr defTabSz="1555750">
                <a:lnSpc>
                  <a:spcPct val="90000"/>
                </a:lnSpc>
                <a:spcBef>
                  <a:spcPct val="0"/>
                </a:spcBef>
                <a:spcAft>
                  <a:spcPct val="35000"/>
                </a:spcAft>
              </a:pPr>
              <a:r>
                <a:rPr lang="tr-TR" sz="3500" dirty="0">
                  <a:solidFill>
                    <a:prstClr val="white"/>
                  </a:solidFill>
                </a:rPr>
                <a:t>PYE</a:t>
              </a:r>
              <a:endParaRPr lang="en-US" sz="3500" dirty="0">
                <a:solidFill>
                  <a:prstClr val="white"/>
                </a:solidFill>
              </a:endParaRPr>
            </a:p>
          </p:txBody>
        </p:sp>
      </p:grpSp>
      <p:grpSp>
        <p:nvGrpSpPr>
          <p:cNvPr id="14" name="8 Grup"/>
          <p:cNvGrpSpPr/>
          <p:nvPr/>
        </p:nvGrpSpPr>
        <p:grpSpPr>
          <a:xfrm>
            <a:off x="496904" y="1188307"/>
            <a:ext cx="8229599" cy="432048"/>
            <a:chOff x="0" y="0"/>
            <a:chExt cx="8229599" cy="617557"/>
          </a:xfrm>
        </p:grpSpPr>
        <p:sp>
          <p:nvSpPr>
            <p:cNvPr id="15" name="9 Yuvarlatılmış Dikdörtgen"/>
            <p:cNvSpPr/>
            <p:nvPr/>
          </p:nvSpPr>
          <p:spPr>
            <a:xfrm>
              <a:off x="0" y="0"/>
              <a:ext cx="8229599" cy="617557"/>
            </a:xfrm>
            <a:prstGeom prst="roundRect">
              <a:avLst/>
            </a:prstGeom>
            <a:solidFill>
              <a:schemeClr val="accent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6" name="Yuvarlatılmış Dikdörtgen 4"/>
            <p:cNvSpPr/>
            <p:nvPr/>
          </p:nvSpPr>
          <p:spPr>
            <a:xfrm>
              <a:off x="30147" y="30147"/>
              <a:ext cx="8169305" cy="5572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defTabSz="666750">
                <a:lnSpc>
                  <a:spcPct val="90000"/>
                </a:lnSpc>
                <a:spcBef>
                  <a:spcPct val="0"/>
                </a:spcBef>
                <a:spcAft>
                  <a:spcPct val="35000"/>
                </a:spcAft>
              </a:pPr>
              <a:r>
                <a:rPr lang="en-GB" sz="1600" b="1" dirty="0">
                  <a:solidFill>
                    <a:prstClr val="white"/>
                  </a:solidFill>
                </a:rPr>
                <a:t>OVERVIEW OF THE IMPLEMENTATION OF THE</a:t>
              </a:r>
              <a:r>
                <a:rPr lang="tr-TR" sz="1600" b="1" dirty="0">
                  <a:solidFill>
                    <a:prstClr val="white"/>
                  </a:solidFill>
                </a:rPr>
                <a:t> </a:t>
              </a:r>
              <a:r>
                <a:rPr lang="en-GB" sz="1600" b="1" dirty="0">
                  <a:solidFill>
                    <a:prstClr val="white"/>
                  </a:solidFill>
                </a:rPr>
                <a:t>OPERATIONAL PROGRAMME</a:t>
              </a:r>
              <a:endParaRPr lang="tr-TR" sz="1500" b="1" dirty="0">
                <a:solidFill>
                  <a:prstClr val="white"/>
                </a:solidFill>
              </a:endParaRPr>
            </a:p>
          </p:txBody>
        </p:sp>
      </p:grpSp>
    </p:spTree>
    <p:extLst>
      <p:ext uri="{BB962C8B-B14F-4D97-AF65-F5344CB8AC3E}">
        <p14:creationId xmlns:p14="http://schemas.microsoft.com/office/powerpoint/2010/main" xmlns="" val="10114735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a:xfrm>
            <a:off x="457200" y="500042"/>
            <a:ext cx="8229600" cy="928694"/>
          </a:xfrm>
        </p:spPr>
        <p:txBody>
          <a:bodyPr>
            <a:normAutofit fontScale="90000"/>
          </a:bodyPr>
          <a:lstStyle/>
          <a:p>
            <a:r>
              <a:rPr lang="tr-TR" b="1" dirty="0" smtClean="0"/>
              <a:t>                </a:t>
            </a:r>
            <a:br>
              <a:rPr lang="tr-TR" b="1" dirty="0" smtClean="0"/>
            </a:br>
            <a:endParaRPr lang="tr-TR" sz="3600" dirty="0">
              <a:solidFill>
                <a:schemeClr val="accent6">
                  <a:lumMod val="75000"/>
                </a:schemeClr>
              </a:solidFill>
            </a:endParaRPr>
          </a:p>
        </p:txBody>
      </p:sp>
      <p:graphicFrame>
        <p:nvGraphicFramePr>
          <p:cNvPr id="9" name="İçerik Yer Tutucusu 8"/>
          <p:cNvGraphicFramePr>
            <a:graphicFrameLocks noGrp="1"/>
          </p:cNvGraphicFramePr>
          <p:nvPr>
            <p:ph idx="1"/>
            <p:extLst>
              <p:ext uri="{D42A27DB-BD31-4B8C-83A1-F6EECF244321}">
                <p14:modId xmlns:p14="http://schemas.microsoft.com/office/powerpoint/2010/main" xmlns="" val="1298260342"/>
              </p:ext>
            </p:extLst>
          </p:nvPr>
        </p:nvGraphicFramePr>
        <p:xfrm>
          <a:off x="457200" y="1714488"/>
          <a:ext cx="8229600" cy="40907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7" name="Grup 6"/>
          <p:cNvGrpSpPr/>
          <p:nvPr/>
        </p:nvGrpSpPr>
        <p:grpSpPr>
          <a:xfrm>
            <a:off x="610163" y="1730747"/>
            <a:ext cx="3746259" cy="3786486"/>
            <a:chOff x="226104" y="0"/>
            <a:chExt cx="3746259" cy="4807204"/>
          </a:xfrm>
        </p:grpSpPr>
        <p:sp>
          <p:nvSpPr>
            <p:cNvPr id="12" name="Aynı Yanın Köşesi Yuvarlatılmış Dikdörtgen 11"/>
            <p:cNvSpPr/>
            <p:nvPr/>
          </p:nvSpPr>
          <p:spPr>
            <a:xfrm>
              <a:off x="226104" y="0"/>
              <a:ext cx="3746259" cy="4807204"/>
            </a:xfrm>
            <a:prstGeom prst="round2SameRect">
              <a:avLst>
                <a:gd name="adj1" fmla="val 8000"/>
                <a:gd name="adj2" fmla="val 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Aynı Yanın Köşesi Yuvarlatılmış Dikdörtgen 4"/>
            <p:cNvSpPr/>
            <p:nvPr/>
          </p:nvSpPr>
          <p:spPr>
            <a:xfrm>
              <a:off x="313883" y="87779"/>
              <a:ext cx="3570701" cy="47194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 tIns="53340" rIns="17780" bIns="17780" numCol="1" spcCol="1270" anchor="t" anchorCtr="0">
              <a:noAutofit/>
            </a:bodyPr>
            <a:lstStyle/>
            <a:p>
              <a:pPr marL="114300" lvl="1" indent="-114300" defTabSz="622300">
                <a:lnSpc>
                  <a:spcPct val="90000"/>
                </a:lnSpc>
                <a:spcBef>
                  <a:spcPct val="0"/>
                </a:spcBef>
                <a:spcAft>
                  <a:spcPct val="15000"/>
                </a:spcAft>
                <a:buFontTx/>
                <a:buChar char="••"/>
              </a:pPr>
              <a:r>
                <a:rPr lang="tr-TR" sz="1400" dirty="0">
                  <a:solidFill>
                    <a:prstClr val="black">
                      <a:hueOff val="0"/>
                      <a:satOff val="0"/>
                      <a:lumOff val="0"/>
                      <a:alphaOff val="0"/>
                    </a:prstClr>
                  </a:solidFill>
                </a:rPr>
                <a:t>Technical </a:t>
              </a:r>
              <a:r>
                <a:rPr lang="tr-TR" sz="1400" dirty="0" err="1">
                  <a:solidFill>
                    <a:prstClr val="black">
                      <a:hueOff val="0"/>
                      <a:satOff val="0"/>
                      <a:lumOff val="0"/>
                      <a:alphaOff val="0"/>
                    </a:prstClr>
                  </a:solidFill>
                </a:rPr>
                <a:t>needs</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analysis</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were</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carried</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out</a:t>
              </a:r>
              <a:r>
                <a:rPr lang="tr-TR" sz="1400" dirty="0">
                  <a:solidFill>
                    <a:prstClr val="black">
                      <a:hueOff val="0"/>
                      <a:satOff val="0"/>
                      <a:lumOff val="0"/>
                      <a:alphaOff val="0"/>
                    </a:prstClr>
                  </a:solidFill>
                </a:rPr>
                <a:t>.</a:t>
              </a:r>
              <a:endParaRPr lang="en-US" sz="1400" dirty="0">
                <a:solidFill>
                  <a:prstClr val="black">
                    <a:hueOff val="0"/>
                    <a:satOff val="0"/>
                    <a:lumOff val="0"/>
                    <a:alphaOff val="0"/>
                  </a:prstClr>
                </a:solidFill>
              </a:endParaRPr>
            </a:p>
            <a:p>
              <a:pPr marL="114300" lvl="1" indent="-114300" defTabSz="622300">
                <a:lnSpc>
                  <a:spcPct val="90000"/>
                </a:lnSpc>
                <a:spcBef>
                  <a:spcPct val="0"/>
                </a:spcBef>
                <a:spcAft>
                  <a:spcPct val="15000"/>
                </a:spcAft>
                <a:buFontTx/>
                <a:buChar char="••"/>
              </a:pPr>
              <a:r>
                <a:rPr lang="en-US" sz="1400" b="1" dirty="0">
                  <a:solidFill>
                    <a:prstClr val="black">
                      <a:hueOff val="0"/>
                      <a:satOff val="0"/>
                      <a:lumOff val="0"/>
                      <a:alphaOff val="0"/>
                    </a:prstClr>
                  </a:solidFill>
                </a:rPr>
                <a:t>45</a:t>
              </a:r>
              <a:r>
                <a:rPr lang="en-US" sz="1400" dirty="0">
                  <a:solidFill>
                    <a:prstClr val="black">
                      <a:hueOff val="0"/>
                      <a:satOff val="0"/>
                      <a:lumOff val="0"/>
                      <a:alphaOff val="0"/>
                    </a:prstClr>
                  </a:solidFill>
                </a:rPr>
                <a:t> staff from SSI was trained as trainers via 2 </a:t>
              </a:r>
              <a:r>
                <a:rPr lang="en-US" sz="1400" dirty="0" err="1">
                  <a:solidFill>
                    <a:prstClr val="black">
                      <a:hueOff val="0"/>
                      <a:satOff val="0"/>
                      <a:lumOff val="0"/>
                      <a:alphaOff val="0"/>
                    </a:prstClr>
                  </a:solidFill>
                </a:rPr>
                <a:t>ToT</a:t>
              </a:r>
              <a:r>
                <a:rPr lang="en-US" sz="1400" dirty="0">
                  <a:solidFill>
                    <a:prstClr val="black">
                      <a:hueOff val="0"/>
                      <a:satOff val="0"/>
                      <a:lumOff val="0"/>
                      <a:alphaOff val="0"/>
                    </a:prstClr>
                  </a:solidFill>
                </a:rPr>
                <a:t> delivery</a:t>
              </a:r>
            </a:p>
            <a:p>
              <a:pPr marL="114300" lvl="1" indent="-114300" defTabSz="622300">
                <a:lnSpc>
                  <a:spcPct val="90000"/>
                </a:lnSpc>
                <a:spcBef>
                  <a:spcPct val="0"/>
                </a:spcBef>
                <a:spcAft>
                  <a:spcPct val="15000"/>
                </a:spcAft>
                <a:buFontTx/>
                <a:buChar char="••"/>
              </a:pPr>
              <a:r>
                <a:rPr lang="tr-TR" sz="1400" b="1" dirty="0">
                  <a:solidFill>
                    <a:prstClr val="black">
                      <a:hueOff val="0"/>
                      <a:satOff val="0"/>
                      <a:lumOff val="0"/>
                      <a:alphaOff val="0"/>
                    </a:prstClr>
                  </a:solidFill>
                </a:rPr>
                <a:t>8</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awareness</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raising</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conferences</a:t>
              </a:r>
              <a:r>
                <a:rPr lang="tr-TR" sz="1400" dirty="0">
                  <a:solidFill>
                    <a:prstClr val="black">
                      <a:hueOff val="0"/>
                      <a:satOff val="0"/>
                      <a:lumOff val="0"/>
                      <a:alphaOff val="0"/>
                    </a:prstClr>
                  </a:solidFill>
                </a:rPr>
                <a:t>.</a:t>
              </a:r>
              <a:endParaRPr lang="en-US" sz="1400" dirty="0">
                <a:solidFill>
                  <a:prstClr val="black">
                    <a:hueOff val="0"/>
                    <a:satOff val="0"/>
                    <a:lumOff val="0"/>
                    <a:alphaOff val="0"/>
                  </a:prstClr>
                </a:solidFill>
              </a:endParaRPr>
            </a:p>
            <a:p>
              <a:pPr marL="114300" lvl="1" indent="-114300" defTabSz="622300">
                <a:lnSpc>
                  <a:spcPct val="90000"/>
                </a:lnSpc>
                <a:spcBef>
                  <a:spcPct val="0"/>
                </a:spcBef>
                <a:spcAft>
                  <a:spcPct val="15000"/>
                </a:spcAft>
                <a:buFontTx/>
                <a:buChar char="••"/>
              </a:pPr>
              <a:r>
                <a:rPr lang="tr-TR" sz="1400" dirty="0">
                  <a:solidFill>
                    <a:prstClr val="black">
                      <a:hueOff val="0"/>
                      <a:satOff val="0"/>
                      <a:lumOff val="0"/>
                      <a:alphaOff val="0"/>
                    </a:prstClr>
                  </a:solidFill>
                </a:rPr>
                <a:t>Project </a:t>
              </a:r>
              <a:r>
                <a:rPr lang="tr-TR" sz="1400" dirty="0" err="1">
                  <a:solidFill>
                    <a:prstClr val="black">
                      <a:hueOff val="0"/>
                      <a:satOff val="0"/>
                      <a:lumOff val="0"/>
                      <a:alphaOff val="0"/>
                    </a:prstClr>
                  </a:solidFill>
                </a:rPr>
                <a:t>opening</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and</a:t>
              </a:r>
              <a:r>
                <a:rPr lang="tr-TR" sz="1400" dirty="0">
                  <a:solidFill>
                    <a:prstClr val="black">
                      <a:hueOff val="0"/>
                      <a:satOff val="0"/>
                      <a:lumOff val="0"/>
                      <a:alphaOff val="0"/>
                    </a:prstClr>
                  </a:solidFill>
                </a:rPr>
                <a:t> final </a:t>
              </a:r>
              <a:r>
                <a:rPr lang="tr-TR" sz="1400" dirty="0" err="1">
                  <a:solidFill>
                    <a:prstClr val="black">
                      <a:hueOff val="0"/>
                      <a:satOff val="0"/>
                      <a:lumOff val="0"/>
                      <a:alphaOff val="0"/>
                    </a:prstClr>
                  </a:solidFill>
                </a:rPr>
                <a:t>conference</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were</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held</a:t>
              </a:r>
              <a:r>
                <a:rPr lang="tr-TR" sz="1400" dirty="0">
                  <a:solidFill>
                    <a:prstClr val="black">
                      <a:hueOff val="0"/>
                      <a:satOff val="0"/>
                      <a:lumOff val="0"/>
                      <a:alphaOff val="0"/>
                    </a:prstClr>
                  </a:solidFill>
                </a:rPr>
                <a:t>.</a:t>
              </a:r>
              <a:endParaRPr lang="en-US" sz="1400" dirty="0">
                <a:solidFill>
                  <a:prstClr val="black">
                    <a:hueOff val="0"/>
                    <a:satOff val="0"/>
                    <a:lumOff val="0"/>
                    <a:alphaOff val="0"/>
                  </a:prstClr>
                </a:solidFill>
              </a:endParaRPr>
            </a:p>
            <a:p>
              <a:pPr marL="114300" lvl="1" indent="-114300" defTabSz="622300">
                <a:lnSpc>
                  <a:spcPct val="90000"/>
                </a:lnSpc>
                <a:spcBef>
                  <a:spcPct val="0"/>
                </a:spcBef>
                <a:spcAft>
                  <a:spcPct val="15000"/>
                </a:spcAft>
                <a:buFontTx/>
                <a:buChar char="••"/>
              </a:pPr>
              <a:r>
                <a:rPr lang="tr-TR" sz="1400" dirty="0">
                  <a:solidFill>
                    <a:prstClr val="black">
                      <a:hueOff val="0"/>
                      <a:satOff val="0"/>
                      <a:lumOff val="0"/>
                      <a:alphaOff val="0"/>
                    </a:prstClr>
                  </a:solidFill>
                </a:rPr>
                <a:t>T</a:t>
              </a:r>
              <a:r>
                <a:rPr lang="en-GB" sz="1400" dirty="0" err="1">
                  <a:solidFill>
                    <a:prstClr val="black">
                      <a:hueOff val="0"/>
                      <a:satOff val="0"/>
                      <a:lumOff val="0"/>
                      <a:alphaOff val="0"/>
                    </a:prstClr>
                  </a:solidFill>
                </a:rPr>
                <a:t>rainings</a:t>
              </a:r>
              <a:r>
                <a:rPr lang="en-GB" sz="1400" dirty="0">
                  <a:solidFill>
                    <a:prstClr val="black">
                      <a:hueOff val="0"/>
                      <a:satOff val="0"/>
                      <a:lumOff val="0"/>
                      <a:alphaOff val="0"/>
                    </a:prstClr>
                  </a:solidFill>
                </a:rPr>
                <a:t> and vocational guidance services were made available for </a:t>
              </a:r>
              <a:r>
                <a:rPr lang="en-GB" sz="1400" b="1" dirty="0">
                  <a:solidFill>
                    <a:prstClr val="black">
                      <a:hueOff val="0"/>
                      <a:satOff val="0"/>
                      <a:lumOff val="0"/>
                      <a:alphaOff val="0"/>
                    </a:prstClr>
                  </a:solidFill>
                </a:rPr>
                <a:t>7.811</a:t>
              </a:r>
              <a:r>
                <a:rPr lang="en-GB" sz="1400" dirty="0">
                  <a:solidFill>
                    <a:prstClr val="black">
                      <a:hueOff val="0"/>
                      <a:satOff val="0"/>
                      <a:lumOff val="0"/>
                      <a:alphaOff val="0"/>
                    </a:prstClr>
                  </a:solidFill>
                </a:rPr>
                <a:t> persons</a:t>
              </a:r>
              <a:endParaRPr lang="en-US" sz="1400" dirty="0">
                <a:solidFill>
                  <a:prstClr val="black">
                    <a:hueOff val="0"/>
                    <a:satOff val="0"/>
                    <a:lumOff val="0"/>
                    <a:alphaOff val="0"/>
                  </a:prstClr>
                </a:solidFill>
              </a:endParaRPr>
            </a:p>
            <a:p>
              <a:pPr marL="114300" lvl="1" indent="-114300" defTabSz="622300">
                <a:lnSpc>
                  <a:spcPct val="90000"/>
                </a:lnSpc>
                <a:spcBef>
                  <a:spcPct val="0"/>
                </a:spcBef>
                <a:spcAft>
                  <a:spcPct val="15000"/>
                </a:spcAft>
                <a:buFontTx/>
                <a:buChar char="••"/>
              </a:pPr>
              <a:r>
                <a:rPr lang="en-GB" sz="1400" dirty="0">
                  <a:solidFill>
                    <a:prstClr val="black">
                      <a:hueOff val="0"/>
                      <a:satOff val="0"/>
                      <a:lumOff val="0"/>
                      <a:alphaOff val="0"/>
                    </a:prstClr>
                  </a:solidFill>
                </a:rPr>
                <a:t>Bilateral projects</a:t>
              </a:r>
              <a:r>
                <a:rPr lang="tr-TR" sz="1400" dirty="0">
                  <a:solidFill>
                    <a:prstClr val="black">
                      <a:hueOff val="0"/>
                      <a:satOff val="0"/>
                      <a:lumOff val="0"/>
                      <a:alphaOff val="0"/>
                    </a:prstClr>
                  </a:solidFill>
                </a:rPr>
                <a:t> - </a:t>
              </a:r>
              <a:r>
                <a:rPr lang="en-GB" sz="1400" b="1" dirty="0">
                  <a:solidFill>
                    <a:prstClr val="black">
                      <a:hueOff val="0"/>
                      <a:satOff val="0"/>
                      <a:lumOff val="0"/>
                      <a:alphaOff val="0"/>
                    </a:prstClr>
                  </a:solidFill>
                </a:rPr>
                <a:t>2.733</a:t>
              </a:r>
              <a:r>
                <a:rPr lang="en-GB" sz="1400" dirty="0">
                  <a:solidFill>
                    <a:prstClr val="black">
                      <a:hueOff val="0"/>
                      <a:satOff val="0"/>
                      <a:lumOff val="0"/>
                      <a:alphaOff val="0"/>
                    </a:prstClr>
                  </a:solidFill>
                </a:rPr>
                <a:t> persons had been employed in 43 city centres</a:t>
              </a:r>
              <a:endParaRPr lang="en-US" sz="1400" dirty="0">
                <a:solidFill>
                  <a:prstClr val="black">
                    <a:hueOff val="0"/>
                    <a:satOff val="0"/>
                    <a:lumOff val="0"/>
                    <a:alphaOff val="0"/>
                  </a:prstClr>
                </a:solidFill>
              </a:endParaRPr>
            </a:p>
            <a:p>
              <a:pPr marL="114300" lvl="1" indent="-114300" defTabSz="622300">
                <a:lnSpc>
                  <a:spcPct val="90000"/>
                </a:lnSpc>
                <a:spcBef>
                  <a:spcPct val="0"/>
                </a:spcBef>
                <a:spcAft>
                  <a:spcPct val="15000"/>
                </a:spcAft>
                <a:buFontTx/>
                <a:buChar char="••"/>
              </a:pPr>
              <a:r>
                <a:rPr lang="en-GB" sz="1400" dirty="0">
                  <a:solidFill>
                    <a:prstClr val="black">
                      <a:hueOff val="0"/>
                      <a:satOff val="0"/>
                      <a:lumOff val="0"/>
                      <a:alphaOff val="0"/>
                    </a:prstClr>
                  </a:solidFill>
                </a:rPr>
                <a:t>The software programme</a:t>
              </a:r>
              <a:r>
                <a:rPr lang="tr-TR" sz="1400" dirty="0">
                  <a:solidFill>
                    <a:prstClr val="black">
                      <a:hueOff val="0"/>
                      <a:satOff val="0"/>
                      <a:lumOff val="0"/>
                      <a:alphaOff val="0"/>
                    </a:prstClr>
                  </a:solidFill>
                </a:rPr>
                <a:t> - </a:t>
              </a:r>
              <a:r>
                <a:rPr lang="en-GB" sz="1400" dirty="0">
                  <a:solidFill>
                    <a:prstClr val="black">
                      <a:hueOff val="0"/>
                      <a:satOff val="0"/>
                      <a:lumOff val="0"/>
                      <a:alphaOff val="0"/>
                    </a:prstClr>
                  </a:solidFill>
                </a:rPr>
                <a:t>establishing a risk analyse centre in Presidency of Guidance and Inspection</a:t>
              </a:r>
              <a:endParaRPr lang="en-US" sz="1400" dirty="0">
                <a:solidFill>
                  <a:prstClr val="black">
                    <a:hueOff val="0"/>
                    <a:satOff val="0"/>
                    <a:lumOff val="0"/>
                    <a:alphaOff val="0"/>
                  </a:prstClr>
                </a:solidFill>
              </a:endParaRPr>
            </a:p>
          </p:txBody>
        </p:sp>
      </p:grpSp>
      <p:grpSp>
        <p:nvGrpSpPr>
          <p:cNvPr id="8" name="Grup 7"/>
          <p:cNvGrpSpPr/>
          <p:nvPr/>
        </p:nvGrpSpPr>
        <p:grpSpPr>
          <a:xfrm>
            <a:off x="610162" y="5303037"/>
            <a:ext cx="3746259" cy="428391"/>
            <a:chOff x="226376" y="4378812"/>
            <a:chExt cx="3654728" cy="400962"/>
          </a:xfrm>
        </p:grpSpPr>
        <p:sp>
          <p:nvSpPr>
            <p:cNvPr id="10" name="Dikdörtgen 9"/>
            <p:cNvSpPr/>
            <p:nvPr/>
          </p:nvSpPr>
          <p:spPr>
            <a:xfrm>
              <a:off x="226376" y="4378812"/>
              <a:ext cx="3654728" cy="400962"/>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Dikdörtgen 10"/>
            <p:cNvSpPr/>
            <p:nvPr/>
          </p:nvSpPr>
          <p:spPr>
            <a:xfrm>
              <a:off x="226376" y="4378812"/>
              <a:ext cx="2573752" cy="40096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0" rIns="35560" bIns="0" numCol="1" spcCol="1270" anchor="ctr" anchorCtr="0">
              <a:noAutofit/>
            </a:bodyPr>
            <a:lstStyle/>
            <a:p>
              <a:pPr defTabSz="1244600">
                <a:lnSpc>
                  <a:spcPct val="90000"/>
                </a:lnSpc>
                <a:spcBef>
                  <a:spcPct val="0"/>
                </a:spcBef>
                <a:spcAft>
                  <a:spcPct val="35000"/>
                </a:spcAft>
              </a:pPr>
              <a:r>
                <a:rPr lang="tr-TR" sz="2800" dirty="0">
                  <a:solidFill>
                    <a:prstClr val="white"/>
                  </a:solidFill>
                </a:rPr>
                <a:t>PRE</a:t>
              </a:r>
              <a:endParaRPr lang="en-US" sz="2800" dirty="0">
                <a:solidFill>
                  <a:prstClr val="white"/>
                </a:solidFill>
              </a:endParaRPr>
            </a:p>
          </p:txBody>
        </p:sp>
      </p:grpSp>
      <p:grpSp>
        <p:nvGrpSpPr>
          <p:cNvPr id="14" name="Grup 13"/>
          <p:cNvGrpSpPr/>
          <p:nvPr/>
        </p:nvGrpSpPr>
        <p:grpSpPr>
          <a:xfrm>
            <a:off x="4716016" y="1719327"/>
            <a:ext cx="3746259" cy="4012101"/>
            <a:chOff x="226104" y="0"/>
            <a:chExt cx="3746259" cy="4807204"/>
          </a:xfrm>
        </p:grpSpPr>
        <p:sp>
          <p:nvSpPr>
            <p:cNvPr id="15" name="Aynı Yanın Köşesi Yuvarlatılmış Dikdörtgen 14"/>
            <p:cNvSpPr/>
            <p:nvPr/>
          </p:nvSpPr>
          <p:spPr>
            <a:xfrm>
              <a:off x="226104" y="0"/>
              <a:ext cx="3746259" cy="4807204"/>
            </a:xfrm>
            <a:prstGeom prst="round2SameRect">
              <a:avLst>
                <a:gd name="adj1" fmla="val 8000"/>
                <a:gd name="adj2" fmla="val 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Aynı Yanın Köşesi Yuvarlatılmış Dikdörtgen 4"/>
            <p:cNvSpPr/>
            <p:nvPr/>
          </p:nvSpPr>
          <p:spPr>
            <a:xfrm>
              <a:off x="313883" y="87779"/>
              <a:ext cx="3570701" cy="47194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 tIns="53340" rIns="17780" bIns="17780" numCol="1" spcCol="1270" anchor="t" anchorCtr="0">
              <a:noAutofit/>
            </a:bodyPr>
            <a:lstStyle/>
            <a:p>
              <a:pPr marL="285750" indent="-285750">
                <a:buFont typeface="Arial" pitchFamily="34" charset="0"/>
                <a:buChar char="•"/>
              </a:pPr>
              <a:r>
                <a:rPr lang="tr-TR" sz="1400" dirty="0">
                  <a:solidFill>
                    <a:prstClr val="black">
                      <a:hueOff val="0"/>
                      <a:satOff val="0"/>
                      <a:lumOff val="0"/>
                      <a:alphaOff val="0"/>
                    </a:prstClr>
                  </a:solidFill>
                </a:rPr>
                <a:t>A workshop </a:t>
              </a:r>
              <a:r>
                <a:rPr lang="tr-TR" sz="1400" dirty="0" err="1">
                  <a:solidFill>
                    <a:prstClr val="black">
                      <a:hueOff val="0"/>
                      <a:satOff val="0"/>
                      <a:lumOff val="0"/>
                      <a:alphaOff val="0"/>
                    </a:prstClr>
                  </a:solidFill>
                </a:rPr>
                <a:t>was</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conducted</a:t>
              </a:r>
              <a:r>
                <a:rPr lang="tr-TR" sz="1400" dirty="0">
                  <a:solidFill>
                    <a:prstClr val="black">
                      <a:hueOff val="0"/>
                      <a:satOff val="0"/>
                      <a:lumOff val="0"/>
                      <a:alphaOff val="0"/>
                    </a:prstClr>
                  </a:solidFill>
                </a:rPr>
                <a:t>.</a:t>
              </a:r>
              <a:endParaRPr lang="en-US" sz="1400" dirty="0">
                <a:solidFill>
                  <a:prstClr val="black">
                    <a:hueOff val="0"/>
                    <a:satOff val="0"/>
                    <a:lumOff val="0"/>
                    <a:alphaOff val="0"/>
                  </a:prstClr>
                </a:solidFill>
              </a:endParaRPr>
            </a:p>
            <a:p>
              <a:pPr marL="285750" indent="-285750">
                <a:buFont typeface="Arial" pitchFamily="34" charset="0"/>
                <a:buChar char="•"/>
              </a:pPr>
              <a:r>
                <a:rPr lang="tr-TR" sz="1400" dirty="0">
                  <a:solidFill>
                    <a:prstClr val="black">
                      <a:hueOff val="0"/>
                      <a:satOff val="0"/>
                      <a:lumOff val="0"/>
                      <a:alphaOff val="0"/>
                    </a:prstClr>
                  </a:solidFill>
                </a:rPr>
                <a:t>2 </a:t>
              </a:r>
              <a:r>
                <a:rPr lang="tr-TR" sz="1400" dirty="0" err="1">
                  <a:solidFill>
                    <a:prstClr val="black">
                      <a:hueOff val="0"/>
                      <a:satOff val="0"/>
                      <a:lumOff val="0"/>
                      <a:alphaOff val="0"/>
                    </a:prstClr>
                  </a:solidFill>
                </a:rPr>
                <a:t>study</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visits</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were</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organized</a:t>
              </a:r>
              <a:r>
                <a:rPr lang="tr-TR" sz="1400" dirty="0">
                  <a:solidFill>
                    <a:prstClr val="black">
                      <a:hueOff val="0"/>
                      <a:satOff val="0"/>
                      <a:lumOff val="0"/>
                      <a:alphaOff val="0"/>
                    </a:prstClr>
                  </a:solidFill>
                </a:rPr>
                <a:t>.</a:t>
              </a:r>
              <a:endParaRPr lang="en-US" sz="1400" dirty="0">
                <a:solidFill>
                  <a:prstClr val="black">
                    <a:hueOff val="0"/>
                    <a:satOff val="0"/>
                    <a:lumOff val="0"/>
                    <a:alphaOff val="0"/>
                  </a:prstClr>
                </a:solidFill>
              </a:endParaRPr>
            </a:p>
            <a:p>
              <a:pPr marL="285750" indent="-285750">
                <a:buFont typeface="Arial" pitchFamily="34" charset="0"/>
                <a:buChar char="•"/>
              </a:pPr>
              <a:r>
                <a:rPr lang="tr-TR" sz="1400" dirty="0">
                  <a:solidFill>
                    <a:prstClr val="black">
                      <a:hueOff val="0"/>
                      <a:satOff val="0"/>
                      <a:lumOff val="0"/>
                      <a:alphaOff val="0"/>
                    </a:prstClr>
                  </a:solidFill>
                </a:rPr>
                <a:t>First </a:t>
              </a:r>
              <a:r>
                <a:rPr lang="tr-TR" sz="1400" dirty="0" err="1">
                  <a:solidFill>
                    <a:prstClr val="black">
                      <a:hueOff val="0"/>
                      <a:satOff val="0"/>
                      <a:lumOff val="0"/>
                      <a:alphaOff val="0"/>
                    </a:prstClr>
                  </a:solidFill>
                </a:rPr>
                <a:t>communication</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campaign</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was</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completed</a:t>
              </a:r>
              <a:r>
                <a:rPr lang="tr-TR" sz="1400" dirty="0">
                  <a:solidFill>
                    <a:prstClr val="black">
                      <a:hueOff val="0"/>
                      <a:satOff val="0"/>
                      <a:lumOff val="0"/>
                      <a:alphaOff val="0"/>
                    </a:prstClr>
                  </a:solidFill>
                </a:rPr>
                <a:t> in </a:t>
              </a:r>
              <a:r>
                <a:rPr lang="tr-TR" sz="1400" b="1" dirty="0">
                  <a:solidFill>
                    <a:prstClr val="black">
                      <a:hueOff val="0"/>
                      <a:satOff val="0"/>
                      <a:lumOff val="0"/>
                      <a:alphaOff val="0"/>
                    </a:prstClr>
                  </a:solidFill>
                </a:rPr>
                <a:t>21</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provinces</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with</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face</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to</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face</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meetings</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with</a:t>
              </a:r>
              <a:r>
                <a:rPr lang="tr-TR" sz="1400" dirty="0">
                  <a:solidFill>
                    <a:prstClr val="black">
                      <a:hueOff val="0"/>
                      <a:satOff val="0"/>
                      <a:lumOff val="0"/>
                      <a:alphaOff val="0"/>
                    </a:prstClr>
                  </a:solidFill>
                </a:rPr>
                <a:t> </a:t>
              </a:r>
              <a:r>
                <a:rPr lang="tr-TR" sz="1400" b="1" dirty="0">
                  <a:solidFill>
                    <a:prstClr val="black">
                      <a:hueOff val="0"/>
                      <a:satOff val="0"/>
                      <a:lumOff val="0"/>
                      <a:alphaOff val="0"/>
                    </a:prstClr>
                  </a:solidFill>
                </a:rPr>
                <a:t>25607</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people</a:t>
              </a:r>
              <a:r>
                <a:rPr lang="tr-TR" sz="1400" dirty="0">
                  <a:solidFill>
                    <a:prstClr val="black">
                      <a:hueOff val="0"/>
                      <a:satOff val="0"/>
                      <a:lumOff val="0"/>
                      <a:alphaOff val="0"/>
                    </a:prstClr>
                  </a:solidFill>
                </a:rPr>
                <a:t>.</a:t>
              </a:r>
              <a:endParaRPr lang="en-US" sz="1400" dirty="0">
                <a:solidFill>
                  <a:prstClr val="black">
                    <a:hueOff val="0"/>
                    <a:satOff val="0"/>
                    <a:lumOff val="0"/>
                    <a:alphaOff val="0"/>
                  </a:prstClr>
                </a:solidFill>
              </a:endParaRPr>
            </a:p>
            <a:p>
              <a:pPr marL="285750" indent="-285750">
                <a:buFont typeface="Arial" pitchFamily="34" charset="0"/>
                <a:buChar char="•"/>
              </a:pPr>
              <a:r>
                <a:rPr lang="tr-TR" sz="1400" b="1" dirty="0">
                  <a:solidFill>
                    <a:prstClr val="black">
                      <a:hueOff val="0"/>
                      <a:satOff val="0"/>
                      <a:lumOff val="0"/>
                      <a:alphaOff val="0"/>
                    </a:prstClr>
                  </a:solidFill>
                </a:rPr>
                <a:t>100</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staff</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was</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trained</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employment</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policy</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making</a:t>
              </a:r>
              <a:endParaRPr lang="tr-TR" sz="1400" dirty="0">
                <a:solidFill>
                  <a:prstClr val="black">
                    <a:hueOff val="0"/>
                    <a:satOff val="0"/>
                    <a:lumOff val="0"/>
                    <a:alphaOff val="0"/>
                  </a:prstClr>
                </a:solidFill>
              </a:endParaRPr>
            </a:p>
            <a:p>
              <a:pPr marL="285750" indent="-285750">
                <a:buFont typeface="Arial" pitchFamily="34" charset="0"/>
                <a:buChar char="•"/>
              </a:pPr>
              <a:r>
                <a:rPr lang="tr-TR" sz="1400" dirty="0">
                  <a:solidFill>
                    <a:prstClr val="black">
                      <a:hueOff val="0"/>
                      <a:satOff val="0"/>
                      <a:lumOff val="0"/>
                      <a:alphaOff val="0"/>
                    </a:prstClr>
                  </a:solidFill>
                </a:rPr>
                <a:t>8 </a:t>
              </a:r>
              <a:r>
                <a:rPr lang="tr-TR" sz="1400" dirty="0" err="1">
                  <a:solidFill>
                    <a:prstClr val="black">
                      <a:hueOff val="0"/>
                      <a:satOff val="0"/>
                      <a:lumOff val="0"/>
                      <a:alphaOff val="0"/>
                    </a:prstClr>
                  </a:solidFill>
                </a:rPr>
                <a:t>provinces</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were</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visited</a:t>
              </a:r>
              <a:r>
                <a:rPr lang="tr-TR" sz="1400" dirty="0">
                  <a:solidFill>
                    <a:prstClr val="black">
                      <a:hueOff val="0"/>
                      <a:satOff val="0"/>
                      <a:lumOff val="0"/>
                      <a:alphaOff val="0"/>
                    </a:prstClr>
                  </a:solidFill>
                </a:rPr>
                <a:t> as on </a:t>
              </a:r>
              <a:r>
                <a:rPr lang="tr-TR" sz="1400" dirty="0" err="1">
                  <a:solidFill>
                    <a:prstClr val="black">
                      <a:hueOff val="0"/>
                      <a:satOff val="0"/>
                      <a:lumOff val="0"/>
                      <a:alphaOff val="0"/>
                    </a:prstClr>
                  </a:solidFill>
                </a:rPr>
                <a:t>the</a:t>
              </a:r>
              <a:r>
                <a:rPr lang="tr-TR" sz="1400" dirty="0">
                  <a:solidFill>
                    <a:prstClr val="black">
                      <a:hueOff val="0"/>
                      <a:satOff val="0"/>
                      <a:lumOff val="0"/>
                      <a:alphaOff val="0"/>
                    </a:prstClr>
                  </a:solidFill>
                </a:rPr>
                <a:t> spot-</a:t>
              </a:r>
              <a:r>
                <a:rPr lang="tr-TR" sz="1400" dirty="0" err="1">
                  <a:solidFill>
                    <a:prstClr val="black">
                      <a:hueOff val="0"/>
                      <a:satOff val="0"/>
                      <a:lumOff val="0"/>
                      <a:alphaOff val="0"/>
                    </a:prstClr>
                  </a:solidFill>
                </a:rPr>
                <a:t>check</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visits</a:t>
              </a:r>
              <a:r>
                <a:rPr lang="tr-TR" sz="1400" dirty="0">
                  <a:solidFill>
                    <a:prstClr val="black">
                      <a:hueOff val="0"/>
                      <a:satOff val="0"/>
                      <a:lumOff val="0"/>
                      <a:alphaOff val="0"/>
                    </a:prstClr>
                  </a:solidFill>
                </a:rPr>
                <a:t>.</a:t>
              </a:r>
            </a:p>
            <a:p>
              <a:pPr marL="285750" indent="-285750">
                <a:buFont typeface="Arial" pitchFamily="34" charset="0"/>
                <a:buChar char="•"/>
              </a:pPr>
              <a:r>
                <a:rPr lang="en-GB" sz="1400" dirty="0">
                  <a:solidFill>
                    <a:prstClr val="black">
                      <a:hueOff val="0"/>
                      <a:satOff val="0"/>
                      <a:lumOff val="0"/>
                      <a:alphaOff val="0"/>
                    </a:prstClr>
                  </a:solidFill>
                </a:rPr>
                <a:t>A database where labour market information is gathered in the provincial level will be developed at the end of the Operation. </a:t>
              </a:r>
              <a:r>
                <a:rPr lang="tr-TR" sz="1400" dirty="0">
                  <a:solidFill>
                    <a:prstClr val="black">
                      <a:hueOff val="0"/>
                      <a:satOff val="0"/>
                      <a:lumOff val="0"/>
                      <a:alphaOff val="0"/>
                    </a:prstClr>
                  </a:solidFill>
                </a:rPr>
                <a:t>(</a:t>
              </a:r>
              <a:r>
                <a:rPr lang="en-GB" sz="1400" dirty="0">
                  <a:solidFill>
                    <a:prstClr val="black">
                      <a:hueOff val="0"/>
                      <a:satOff val="0"/>
                      <a:lumOff val="0"/>
                      <a:alphaOff val="0"/>
                    </a:prstClr>
                  </a:solidFill>
                </a:rPr>
                <a:t>will provide “intelligence framework” on employment and human resources development</a:t>
              </a:r>
              <a:r>
                <a:rPr lang="tr-TR" sz="1400" dirty="0">
                  <a:solidFill>
                    <a:prstClr val="black">
                      <a:hueOff val="0"/>
                      <a:satOff val="0"/>
                      <a:lumOff val="0"/>
                      <a:alphaOff val="0"/>
                    </a:prstClr>
                  </a:solidFill>
                </a:rPr>
                <a:t>)</a:t>
              </a:r>
            </a:p>
            <a:p>
              <a:pPr marL="285750" indent="-285750">
                <a:buFont typeface="Arial" pitchFamily="34" charset="0"/>
                <a:buChar char="•"/>
              </a:pPr>
              <a:endParaRPr lang="en-US" sz="1400" dirty="0">
                <a:solidFill>
                  <a:prstClr val="black">
                    <a:hueOff val="0"/>
                    <a:satOff val="0"/>
                    <a:lumOff val="0"/>
                    <a:alphaOff val="0"/>
                  </a:prstClr>
                </a:solidFill>
              </a:endParaRPr>
            </a:p>
          </p:txBody>
        </p:sp>
      </p:grpSp>
      <p:grpSp>
        <p:nvGrpSpPr>
          <p:cNvPr id="17" name="Grup 16"/>
          <p:cNvGrpSpPr/>
          <p:nvPr/>
        </p:nvGrpSpPr>
        <p:grpSpPr>
          <a:xfrm>
            <a:off x="4716016" y="5303037"/>
            <a:ext cx="3746259" cy="428391"/>
            <a:chOff x="226376" y="4378812"/>
            <a:chExt cx="3654728" cy="400962"/>
          </a:xfrm>
        </p:grpSpPr>
        <p:sp>
          <p:nvSpPr>
            <p:cNvPr id="18" name="Dikdörtgen 17"/>
            <p:cNvSpPr/>
            <p:nvPr/>
          </p:nvSpPr>
          <p:spPr>
            <a:xfrm>
              <a:off x="226376" y="4378812"/>
              <a:ext cx="3654728" cy="400962"/>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Dikdörtgen 18"/>
            <p:cNvSpPr/>
            <p:nvPr/>
          </p:nvSpPr>
          <p:spPr>
            <a:xfrm>
              <a:off x="226376" y="4378812"/>
              <a:ext cx="2573752" cy="40096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0" rIns="35560" bIns="0" numCol="1" spcCol="1270" anchor="ctr" anchorCtr="0">
              <a:noAutofit/>
            </a:bodyPr>
            <a:lstStyle/>
            <a:p>
              <a:pPr defTabSz="1244600">
                <a:lnSpc>
                  <a:spcPct val="90000"/>
                </a:lnSpc>
                <a:spcBef>
                  <a:spcPct val="0"/>
                </a:spcBef>
                <a:spcAft>
                  <a:spcPct val="35000"/>
                </a:spcAft>
              </a:pPr>
              <a:r>
                <a:rPr lang="tr-TR" sz="2800" dirty="0">
                  <a:solidFill>
                    <a:prstClr val="white"/>
                  </a:solidFill>
                </a:rPr>
                <a:t>PES</a:t>
              </a:r>
              <a:endParaRPr lang="en-US" sz="2800" dirty="0">
                <a:solidFill>
                  <a:prstClr val="white"/>
                </a:solidFill>
              </a:endParaRPr>
            </a:p>
          </p:txBody>
        </p:sp>
      </p:grpSp>
      <p:grpSp>
        <p:nvGrpSpPr>
          <p:cNvPr id="20" name="8 Grup"/>
          <p:cNvGrpSpPr/>
          <p:nvPr/>
        </p:nvGrpSpPr>
        <p:grpSpPr>
          <a:xfrm>
            <a:off x="425683" y="1217844"/>
            <a:ext cx="8229599" cy="432048"/>
            <a:chOff x="0" y="0"/>
            <a:chExt cx="8229599" cy="617557"/>
          </a:xfrm>
        </p:grpSpPr>
        <p:sp>
          <p:nvSpPr>
            <p:cNvPr id="21" name="9 Yuvarlatılmış Dikdörtgen"/>
            <p:cNvSpPr/>
            <p:nvPr/>
          </p:nvSpPr>
          <p:spPr>
            <a:xfrm>
              <a:off x="0" y="0"/>
              <a:ext cx="8229599" cy="617557"/>
            </a:xfrm>
            <a:prstGeom prst="roundRect">
              <a:avLst/>
            </a:prstGeom>
            <a:solidFill>
              <a:schemeClr val="accent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2" name="Yuvarlatılmış Dikdörtgen 4"/>
            <p:cNvSpPr/>
            <p:nvPr/>
          </p:nvSpPr>
          <p:spPr>
            <a:xfrm>
              <a:off x="30147" y="30147"/>
              <a:ext cx="8169305" cy="5572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defTabSz="666750">
                <a:lnSpc>
                  <a:spcPct val="90000"/>
                </a:lnSpc>
                <a:spcBef>
                  <a:spcPct val="0"/>
                </a:spcBef>
                <a:spcAft>
                  <a:spcPct val="35000"/>
                </a:spcAft>
              </a:pPr>
              <a:r>
                <a:rPr lang="en-GB" sz="1600" b="1" dirty="0">
                  <a:solidFill>
                    <a:prstClr val="white"/>
                  </a:solidFill>
                </a:rPr>
                <a:t>OVERVIEW OF THE IMPLEMENTATION OF THE</a:t>
              </a:r>
              <a:r>
                <a:rPr lang="tr-TR" sz="1600" b="1" dirty="0">
                  <a:solidFill>
                    <a:prstClr val="white"/>
                  </a:solidFill>
                </a:rPr>
                <a:t> </a:t>
              </a:r>
              <a:r>
                <a:rPr lang="en-GB" sz="1600" b="1" dirty="0">
                  <a:solidFill>
                    <a:prstClr val="white"/>
                  </a:solidFill>
                </a:rPr>
                <a:t>OPERATIONAL PROGRAMME</a:t>
              </a:r>
              <a:endParaRPr lang="tr-TR" sz="1500" b="1" dirty="0">
                <a:solidFill>
                  <a:prstClr val="white"/>
                </a:solidFill>
              </a:endParaRPr>
            </a:p>
          </p:txBody>
        </p:sp>
      </p:grpSp>
    </p:spTree>
    <p:extLst>
      <p:ext uri="{BB962C8B-B14F-4D97-AF65-F5344CB8AC3E}">
        <p14:creationId xmlns:p14="http://schemas.microsoft.com/office/powerpoint/2010/main" xmlns="" val="15901506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a:xfrm>
            <a:off x="457200" y="500042"/>
            <a:ext cx="8229600" cy="928694"/>
          </a:xfrm>
        </p:spPr>
        <p:txBody>
          <a:bodyPr>
            <a:normAutofit fontScale="90000"/>
          </a:bodyPr>
          <a:lstStyle/>
          <a:p>
            <a:r>
              <a:rPr lang="tr-TR" b="1" dirty="0" smtClean="0"/>
              <a:t>                </a:t>
            </a:r>
            <a:br>
              <a:rPr lang="tr-TR" b="1" dirty="0" smtClean="0"/>
            </a:br>
            <a:endParaRPr lang="tr-TR" sz="3600" dirty="0">
              <a:solidFill>
                <a:schemeClr val="accent6">
                  <a:lumMod val="75000"/>
                </a:schemeClr>
              </a:solidFill>
            </a:endParaRPr>
          </a:p>
        </p:txBody>
      </p:sp>
      <p:graphicFrame>
        <p:nvGraphicFramePr>
          <p:cNvPr id="9" name="İçerik Yer Tutucusu 8"/>
          <p:cNvGraphicFramePr>
            <a:graphicFrameLocks noGrp="1"/>
          </p:cNvGraphicFramePr>
          <p:nvPr>
            <p:ph idx="1"/>
            <p:extLst>
              <p:ext uri="{D42A27DB-BD31-4B8C-83A1-F6EECF244321}">
                <p14:modId xmlns:p14="http://schemas.microsoft.com/office/powerpoint/2010/main" xmlns="" val="3528588818"/>
              </p:ext>
            </p:extLst>
          </p:nvPr>
        </p:nvGraphicFramePr>
        <p:xfrm>
          <a:off x="457200" y="1714488"/>
          <a:ext cx="8229600" cy="40907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7" name="Grup 6"/>
          <p:cNvGrpSpPr/>
          <p:nvPr/>
        </p:nvGrpSpPr>
        <p:grpSpPr>
          <a:xfrm>
            <a:off x="610163" y="1730747"/>
            <a:ext cx="3746259" cy="4074518"/>
            <a:chOff x="226104" y="0"/>
            <a:chExt cx="3746259" cy="4807204"/>
          </a:xfrm>
        </p:grpSpPr>
        <p:sp>
          <p:nvSpPr>
            <p:cNvPr id="12" name="Aynı Yanın Köşesi Yuvarlatılmış Dikdörtgen 11"/>
            <p:cNvSpPr/>
            <p:nvPr/>
          </p:nvSpPr>
          <p:spPr>
            <a:xfrm>
              <a:off x="226104" y="0"/>
              <a:ext cx="3746259" cy="4807204"/>
            </a:xfrm>
            <a:prstGeom prst="round2SameRect">
              <a:avLst>
                <a:gd name="adj1" fmla="val 8000"/>
                <a:gd name="adj2" fmla="val 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Aynı Yanın Köşesi Yuvarlatılmış Dikdörtgen 4"/>
            <p:cNvSpPr/>
            <p:nvPr/>
          </p:nvSpPr>
          <p:spPr>
            <a:xfrm>
              <a:off x="313883" y="87779"/>
              <a:ext cx="3570701" cy="47194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 tIns="53340" rIns="17780" bIns="17780" numCol="1" spcCol="1270" anchor="t" anchorCtr="0">
              <a:noAutofit/>
            </a:bodyPr>
            <a:lstStyle/>
            <a:p>
              <a:pPr marL="171450" indent="-171450">
                <a:buFont typeface="Arial" pitchFamily="34" charset="0"/>
                <a:buChar char="•"/>
              </a:pPr>
              <a:r>
                <a:rPr lang="en-GB" sz="1200" dirty="0">
                  <a:solidFill>
                    <a:prstClr val="black">
                      <a:hueOff val="0"/>
                      <a:satOff val="0"/>
                      <a:lumOff val="0"/>
                      <a:alphaOff val="0"/>
                    </a:prstClr>
                  </a:solidFill>
                </a:rPr>
                <a:t>Situation Analysis Report on current guidance and counselling services at schools and Guidance Research Services </a:t>
              </a:r>
              <a:r>
                <a:rPr lang="tr-TR" sz="1200" dirty="0" err="1">
                  <a:solidFill>
                    <a:prstClr val="black">
                      <a:hueOff val="0"/>
                      <a:satOff val="0"/>
                      <a:lumOff val="0"/>
                      <a:alphaOff val="0"/>
                    </a:prstClr>
                  </a:solidFill>
                </a:rPr>
                <a:t>was</a:t>
              </a:r>
              <a:r>
                <a:rPr lang="tr-TR" sz="1200" dirty="0">
                  <a:solidFill>
                    <a:prstClr val="black">
                      <a:hueOff val="0"/>
                      <a:satOff val="0"/>
                      <a:lumOff val="0"/>
                      <a:alphaOff val="0"/>
                    </a:prstClr>
                  </a:solidFill>
                </a:rPr>
                <a:t> </a:t>
              </a:r>
              <a:r>
                <a:rPr lang="tr-TR" sz="1200" dirty="0" err="1">
                  <a:solidFill>
                    <a:prstClr val="black">
                      <a:hueOff val="0"/>
                      <a:satOff val="0"/>
                      <a:lumOff val="0"/>
                      <a:alphaOff val="0"/>
                    </a:prstClr>
                  </a:solidFill>
                </a:rPr>
                <a:t>prepared</a:t>
              </a:r>
              <a:endParaRPr lang="tr-TR" sz="1200" dirty="0">
                <a:solidFill>
                  <a:prstClr val="black">
                    <a:hueOff val="0"/>
                    <a:satOff val="0"/>
                    <a:lumOff val="0"/>
                    <a:alphaOff val="0"/>
                  </a:prstClr>
                </a:solidFill>
              </a:endParaRPr>
            </a:p>
            <a:p>
              <a:pPr marL="171450" indent="-171450">
                <a:buFont typeface="Arial" pitchFamily="34" charset="0"/>
                <a:buChar char="•"/>
              </a:pPr>
              <a:r>
                <a:rPr lang="en-GB" sz="1200" dirty="0">
                  <a:solidFill>
                    <a:prstClr val="black">
                      <a:hueOff val="0"/>
                      <a:satOff val="0"/>
                      <a:lumOff val="0"/>
                      <a:alphaOff val="0"/>
                    </a:prstClr>
                  </a:solidFill>
                </a:rPr>
                <a:t>Three 10-day trainings for </a:t>
              </a:r>
              <a:r>
                <a:rPr lang="en-GB" sz="1200" b="1" dirty="0">
                  <a:solidFill>
                    <a:prstClr val="black">
                      <a:hueOff val="0"/>
                      <a:satOff val="0"/>
                      <a:lumOff val="0"/>
                      <a:alphaOff val="0"/>
                    </a:prstClr>
                  </a:solidFill>
                </a:rPr>
                <a:t>198</a:t>
              </a:r>
              <a:r>
                <a:rPr lang="en-GB" sz="1200" dirty="0">
                  <a:solidFill>
                    <a:prstClr val="black">
                      <a:hueOff val="0"/>
                      <a:satOff val="0"/>
                      <a:lumOff val="0"/>
                      <a:alphaOff val="0"/>
                    </a:prstClr>
                  </a:solidFill>
                </a:rPr>
                <a:t> psychological guidance staff </a:t>
              </a:r>
              <a:endParaRPr lang="en-US" sz="1200" dirty="0">
                <a:solidFill>
                  <a:prstClr val="black">
                    <a:hueOff val="0"/>
                    <a:satOff val="0"/>
                    <a:lumOff val="0"/>
                    <a:alphaOff val="0"/>
                  </a:prstClr>
                </a:solidFill>
              </a:endParaRPr>
            </a:p>
            <a:p>
              <a:pPr marL="171450" indent="-171450">
                <a:buFont typeface="Arial" pitchFamily="34" charset="0"/>
                <a:buChar char="•"/>
              </a:pPr>
              <a:r>
                <a:rPr lang="en-GB" sz="1200" b="1" dirty="0">
                  <a:solidFill>
                    <a:prstClr val="black">
                      <a:hueOff val="0"/>
                      <a:satOff val="0"/>
                      <a:lumOff val="0"/>
                      <a:alphaOff val="0"/>
                    </a:prstClr>
                  </a:solidFill>
                </a:rPr>
                <a:t>1470</a:t>
              </a:r>
              <a:r>
                <a:rPr lang="en-GB" sz="1200" dirty="0">
                  <a:solidFill>
                    <a:prstClr val="black">
                      <a:hueOff val="0"/>
                      <a:satOff val="0"/>
                      <a:lumOff val="0"/>
                      <a:alphaOff val="0"/>
                    </a:prstClr>
                  </a:solidFill>
                </a:rPr>
                <a:t> teachers and </a:t>
              </a:r>
              <a:r>
                <a:rPr lang="en-GB" sz="1200" b="1" dirty="0">
                  <a:solidFill>
                    <a:prstClr val="black">
                      <a:hueOff val="0"/>
                      <a:satOff val="0"/>
                      <a:lumOff val="0"/>
                      <a:alphaOff val="0"/>
                    </a:prstClr>
                  </a:solidFill>
                </a:rPr>
                <a:t>450</a:t>
              </a:r>
              <a:r>
                <a:rPr lang="en-GB" sz="1200" dirty="0">
                  <a:solidFill>
                    <a:prstClr val="black">
                      <a:hueOff val="0"/>
                      <a:satOff val="0"/>
                      <a:lumOff val="0"/>
                      <a:alphaOff val="0"/>
                    </a:prstClr>
                  </a:solidFill>
                </a:rPr>
                <a:t> university students have been trained (</a:t>
              </a:r>
              <a:r>
                <a:rPr lang="en-GB" sz="1200" b="1" dirty="0">
                  <a:solidFill>
                    <a:prstClr val="black">
                      <a:hueOff val="0"/>
                      <a:satOff val="0"/>
                      <a:lumOff val="0"/>
                      <a:alphaOff val="0"/>
                    </a:prstClr>
                  </a:solidFill>
                </a:rPr>
                <a:t>1920</a:t>
              </a:r>
              <a:r>
                <a:rPr lang="en-GB" sz="1200" dirty="0">
                  <a:solidFill>
                    <a:prstClr val="black">
                      <a:hueOff val="0"/>
                      <a:satOff val="0"/>
                      <a:lumOff val="0"/>
                      <a:alphaOff val="0"/>
                    </a:prstClr>
                  </a:solidFill>
                </a:rPr>
                <a:t> in total) by the </a:t>
              </a:r>
              <a:r>
                <a:rPr lang="en-GB" sz="1200" b="1" dirty="0">
                  <a:solidFill>
                    <a:prstClr val="black">
                      <a:hueOff val="0"/>
                      <a:satOff val="0"/>
                      <a:lumOff val="0"/>
                      <a:alphaOff val="0"/>
                    </a:prstClr>
                  </a:solidFill>
                </a:rPr>
                <a:t>198</a:t>
              </a:r>
              <a:r>
                <a:rPr lang="en-GB" sz="1200" dirty="0">
                  <a:solidFill>
                    <a:prstClr val="black">
                      <a:hueOff val="0"/>
                      <a:satOff val="0"/>
                      <a:lumOff val="0"/>
                      <a:alphaOff val="0"/>
                    </a:prstClr>
                  </a:solidFill>
                </a:rPr>
                <a:t> psychological guidance staff</a:t>
              </a:r>
              <a:endParaRPr lang="en-US" sz="1200" dirty="0">
                <a:solidFill>
                  <a:prstClr val="black">
                    <a:hueOff val="0"/>
                    <a:satOff val="0"/>
                    <a:lumOff val="0"/>
                    <a:alphaOff val="0"/>
                  </a:prstClr>
                </a:solidFill>
              </a:endParaRPr>
            </a:p>
            <a:p>
              <a:pPr marL="171450" indent="-171450">
                <a:buFont typeface="Arial" pitchFamily="34" charset="0"/>
                <a:buChar char="•"/>
              </a:pPr>
              <a:r>
                <a:rPr lang="en-GB" sz="1200" dirty="0">
                  <a:solidFill>
                    <a:prstClr val="black">
                      <a:hueOff val="0"/>
                      <a:satOff val="0"/>
                      <a:lumOff val="0"/>
                      <a:alphaOff val="0"/>
                    </a:prstClr>
                  </a:solidFill>
                </a:rPr>
                <a:t>Three spot films broadcasted</a:t>
              </a:r>
              <a:endParaRPr lang="en-US" sz="1200" dirty="0">
                <a:solidFill>
                  <a:prstClr val="black">
                    <a:hueOff val="0"/>
                    <a:satOff val="0"/>
                    <a:lumOff val="0"/>
                    <a:alphaOff val="0"/>
                  </a:prstClr>
                </a:solidFill>
              </a:endParaRPr>
            </a:p>
            <a:p>
              <a:pPr marL="171450" indent="-171450">
                <a:buFont typeface="Arial" pitchFamily="34" charset="0"/>
                <a:buChar char="•"/>
              </a:pPr>
              <a:r>
                <a:rPr lang="en-GB" sz="1200" dirty="0">
                  <a:solidFill>
                    <a:prstClr val="black">
                      <a:hueOff val="0"/>
                      <a:satOff val="0"/>
                      <a:lumOff val="0"/>
                      <a:alphaOff val="0"/>
                    </a:prstClr>
                  </a:solidFill>
                </a:rPr>
                <a:t>The guidance teachers </a:t>
              </a:r>
              <a:r>
                <a:rPr lang="tr-TR" sz="1200" dirty="0" err="1">
                  <a:solidFill>
                    <a:prstClr val="black">
                      <a:hueOff val="0"/>
                      <a:satOff val="0"/>
                      <a:lumOff val="0"/>
                      <a:alphaOff val="0"/>
                    </a:prstClr>
                  </a:solidFill>
                </a:rPr>
                <a:t>were</a:t>
              </a:r>
              <a:r>
                <a:rPr lang="tr-TR" sz="1200" dirty="0">
                  <a:solidFill>
                    <a:prstClr val="black">
                      <a:hueOff val="0"/>
                      <a:satOff val="0"/>
                      <a:lumOff val="0"/>
                      <a:alphaOff val="0"/>
                    </a:prstClr>
                  </a:solidFill>
                </a:rPr>
                <a:t> </a:t>
              </a:r>
              <a:r>
                <a:rPr lang="en-GB" sz="1200" dirty="0">
                  <a:solidFill>
                    <a:prstClr val="black">
                      <a:hueOff val="0"/>
                      <a:satOff val="0"/>
                      <a:lumOff val="0"/>
                      <a:alphaOff val="0"/>
                    </a:prstClr>
                  </a:solidFill>
                </a:rPr>
                <a:t>trained as formatters</a:t>
              </a:r>
              <a:endParaRPr lang="en-US" sz="1200" dirty="0">
                <a:solidFill>
                  <a:prstClr val="black">
                    <a:hueOff val="0"/>
                    <a:satOff val="0"/>
                    <a:lumOff val="0"/>
                    <a:alphaOff val="0"/>
                  </a:prstClr>
                </a:solidFill>
              </a:endParaRPr>
            </a:p>
            <a:p>
              <a:pPr marL="171450" indent="-171450">
                <a:buFont typeface="Arial" pitchFamily="34" charset="0"/>
                <a:buChar char="•"/>
              </a:pPr>
              <a:r>
                <a:rPr lang="en-GB" sz="1200" b="1" dirty="0">
                  <a:solidFill>
                    <a:prstClr val="black">
                      <a:hueOff val="0"/>
                      <a:satOff val="0"/>
                      <a:lumOff val="0"/>
                      <a:alphaOff val="0"/>
                    </a:prstClr>
                  </a:solidFill>
                </a:rPr>
                <a:t>11.500 </a:t>
              </a:r>
              <a:r>
                <a:rPr lang="en-GB" sz="1200" dirty="0">
                  <a:solidFill>
                    <a:prstClr val="black">
                      <a:hueOff val="0"/>
                      <a:satOff val="0"/>
                      <a:lumOff val="0"/>
                      <a:alphaOff val="0"/>
                    </a:prstClr>
                  </a:solidFill>
                </a:rPr>
                <a:t>persons have participated in various trainings.</a:t>
              </a:r>
              <a:r>
                <a:rPr lang="tr-TR" sz="1200" dirty="0">
                  <a:solidFill>
                    <a:prstClr val="black">
                      <a:hueOff val="0"/>
                      <a:satOff val="0"/>
                      <a:lumOff val="0"/>
                      <a:alphaOff val="0"/>
                    </a:prstClr>
                  </a:solidFill>
                </a:rPr>
                <a:t> </a:t>
              </a:r>
              <a:r>
                <a:rPr lang="en-GB" sz="1200" dirty="0">
                  <a:solidFill>
                    <a:prstClr val="black">
                      <a:hueOff val="0"/>
                      <a:satOff val="0"/>
                      <a:lumOff val="0"/>
                      <a:alphaOff val="0"/>
                    </a:prstClr>
                  </a:solidFill>
                </a:rPr>
                <a:t>(</a:t>
              </a:r>
              <a:r>
                <a:rPr lang="en-GB" sz="1200" b="1" dirty="0">
                  <a:solidFill>
                    <a:prstClr val="black">
                      <a:hueOff val="0"/>
                      <a:satOff val="0"/>
                      <a:lumOff val="0"/>
                      <a:alphaOff val="0"/>
                    </a:prstClr>
                  </a:solidFill>
                </a:rPr>
                <a:t>9991</a:t>
              </a:r>
              <a:r>
                <a:rPr lang="en-GB" sz="1200" dirty="0">
                  <a:solidFill>
                    <a:prstClr val="black">
                      <a:hueOff val="0"/>
                      <a:satOff val="0"/>
                      <a:lumOff val="0"/>
                      <a:alphaOff val="0"/>
                    </a:prstClr>
                  </a:solidFill>
                </a:rPr>
                <a:t> parents, </a:t>
              </a:r>
              <a:r>
                <a:rPr lang="en-GB" sz="1200" b="1" dirty="0">
                  <a:solidFill>
                    <a:prstClr val="black">
                      <a:hueOff val="0"/>
                      <a:satOff val="0"/>
                      <a:lumOff val="0"/>
                      <a:alphaOff val="0"/>
                    </a:prstClr>
                  </a:solidFill>
                </a:rPr>
                <a:t>107</a:t>
              </a:r>
              <a:r>
                <a:rPr lang="en-GB" sz="1200" dirty="0">
                  <a:solidFill>
                    <a:prstClr val="black">
                      <a:hueOff val="0"/>
                      <a:satOff val="0"/>
                      <a:lumOff val="0"/>
                      <a:alphaOff val="0"/>
                    </a:prstClr>
                  </a:solidFill>
                </a:rPr>
                <a:t> NGO members and </a:t>
              </a:r>
              <a:r>
                <a:rPr lang="en-GB" sz="1200" b="1" dirty="0">
                  <a:solidFill>
                    <a:prstClr val="black">
                      <a:hueOff val="0"/>
                      <a:satOff val="0"/>
                      <a:lumOff val="0"/>
                      <a:alphaOff val="0"/>
                    </a:prstClr>
                  </a:solidFill>
                </a:rPr>
                <a:t>1330</a:t>
              </a:r>
              <a:r>
                <a:rPr lang="en-GB" sz="1200" dirty="0">
                  <a:solidFill>
                    <a:prstClr val="black">
                      <a:hueOff val="0"/>
                      <a:satOff val="0"/>
                      <a:lumOff val="0"/>
                      <a:alphaOff val="0"/>
                    </a:prstClr>
                  </a:solidFill>
                </a:rPr>
                <a:t> educational staff</a:t>
              </a:r>
              <a:r>
                <a:rPr lang="tr-TR" sz="1200" dirty="0">
                  <a:solidFill>
                    <a:prstClr val="black">
                      <a:hueOff val="0"/>
                      <a:satOff val="0"/>
                      <a:lumOff val="0"/>
                      <a:alphaOff val="0"/>
                    </a:prstClr>
                  </a:solidFill>
                </a:rPr>
                <a:t>)</a:t>
              </a:r>
            </a:p>
            <a:p>
              <a:pPr marL="171450" indent="-171450">
                <a:buFont typeface="Arial" pitchFamily="34" charset="0"/>
                <a:buChar char="•"/>
              </a:pPr>
              <a:r>
                <a:rPr lang="en-GB" sz="1200" dirty="0">
                  <a:solidFill>
                    <a:prstClr val="black">
                      <a:hueOff val="0"/>
                      <a:satOff val="0"/>
                      <a:lumOff val="0"/>
                      <a:alphaOff val="0"/>
                    </a:prstClr>
                  </a:solidFill>
                </a:rPr>
                <a:t>Furthermore, around </a:t>
              </a:r>
              <a:r>
                <a:rPr lang="en-GB" sz="1200" b="1" dirty="0">
                  <a:solidFill>
                    <a:prstClr val="black">
                      <a:hueOff val="0"/>
                      <a:satOff val="0"/>
                      <a:lumOff val="0"/>
                      <a:alphaOff val="0"/>
                    </a:prstClr>
                  </a:solidFill>
                </a:rPr>
                <a:t>10.000</a:t>
              </a:r>
              <a:r>
                <a:rPr lang="en-GB" sz="1200" dirty="0">
                  <a:solidFill>
                    <a:prstClr val="black">
                      <a:hueOff val="0"/>
                      <a:satOff val="0"/>
                      <a:lumOff val="0"/>
                      <a:alphaOff val="0"/>
                    </a:prstClr>
                  </a:solidFill>
                </a:rPr>
                <a:t> families were visited with persuasion purposes. At the end of the grant projects, </a:t>
              </a:r>
              <a:r>
                <a:rPr lang="en-GB" sz="1200" b="1" dirty="0">
                  <a:solidFill>
                    <a:prstClr val="black">
                      <a:hueOff val="0"/>
                      <a:satOff val="0"/>
                      <a:lumOff val="0"/>
                      <a:alphaOff val="0"/>
                    </a:prstClr>
                  </a:solidFill>
                </a:rPr>
                <a:t>8.999</a:t>
              </a:r>
              <a:r>
                <a:rPr lang="en-GB" sz="1200" dirty="0">
                  <a:solidFill>
                    <a:prstClr val="black">
                      <a:hueOff val="0"/>
                      <a:satOff val="0"/>
                      <a:lumOff val="0"/>
                      <a:alphaOff val="0"/>
                    </a:prstClr>
                  </a:solidFill>
                </a:rPr>
                <a:t> girls were expected to be enrolled.</a:t>
              </a:r>
              <a:endParaRPr lang="tr-TR" sz="1200" dirty="0">
                <a:solidFill>
                  <a:prstClr val="black">
                    <a:hueOff val="0"/>
                    <a:satOff val="0"/>
                    <a:lumOff val="0"/>
                    <a:alphaOff val="0"/>
                  </a:prstClr>
                </a:solidFill>
              </a:endParaRPr>
            </a:p>
          </p:txBody>
        </p:sp>
      </p:grpSp>
      <p:grpSp>
        <p:nvGrpSpPr>
          <p:cNvPr id="8" name="Grup 7"/>
          <p:cNvGrpSpPr/>
          <p:nvPr/>
        </p:nvGrpSpPr>
        <p:grpSpPr>
          <a:xfrm>
            <a:off x="610163" y="5376873"/>
            <a:ext cx="3746259" cy="428391"/>
            <a:chOff x="226376" y="4378812"/>
            <a:chExt cx="3654728" cy="400962"/>
          </a:xfrm>
        </p:grpSpPr>
        <p:sp>
          <p:nvSpPr>
            <p:cNvPr id="10" name="Dikdörtgen 9"/>
            <p:cNvSpPr/>
            <p:nvPr/>
          </p:nvSpPr>
          <p:spPr>
            <a:xfrm>
              <a:off x="226376" y="4378812"/>
              <a:ext cx="3654728" cy="400962"/>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Dikdörtgen 10"/>
            <p:cNvSpPr/>
            <p:nvPr/>
          </p:nvSpPr>
          <p:spPr>
            <a:xfrm>
              <a:off x="226376" y="4378812"/>
              <a:ext cx="2573752" cy="40096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0" rIns="35560" bIns="0" numCol="1" spcCol="1270" anchor="ctr" anchorCtr="0">
              <a:noAutofit/>
            </a:bodyPr>
            <a:lstStyle/>
            <a:p>
              <a:r>
                <a:rPr lang="tr-TR" sz="2800" dirty="0">
                  <a:solidFill>
                    <a:prstClr val="white"/>
                  </a:solidFill>
                </a:rPr>
                <a:t>IER</a:t>
              </a:r>
              <a:endParaRPr lang="en-US" sz="2800" dirty="0">
                <a:solidFill>
                  <a:prstClr val="white"/>
                </a:solidFill>
              </a:endParaRPr>
            </a:p>
          </p:txBody>
        </p:sp>
      </p:grpSp>
      <p:grpSp>
        <p:nvGrpSpPr>
          <p:cNvPr id="14" name="Grup 13"/>
          <p:cNvGrpSpPr/>
          <p:nvPr/>
        </p:nvGrpSpPr>
        <p:grpSpPr>
          <a:xfrm>
            <a:off x="4716016" y="1719327"/>
            <a:ext cx="3746259" cy="4085937"/>
            <a:chOff x="226104" y="0"/>
            <a:chExt cx="3746259" cy="4807204"/>
          </a:xfrm>
        </p:grpSpPr>
        <p:sp>
          <p:nvSpPr>
            <p:cNvPr id="15" name="Aynı Yanın Köşesi Yuvarlatılmış Dikdörtgen 14"/>
            <p:cNvSpPr/>
            <p:nvPr/>
          </p:nvSpPr>
          <p:spPr>
            <a:xfrm>
              <a:off x="226104" y="0"/>
              <a:ext cx="3746259" cy="4807204"/>
            </a:xfrm>
            <a:prstGeom prst="round2SameRect">
              <a:avLst>
                <a:gd name="adj1" fmla="val 8000"/>
                <a:gd name="adj2" fmla="val 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Aynı Yanın Köşesi Yuvarlatılmış Dikdörtgen 4"/>
            <p:cNvSpPr/>
            <p:nvPr/>
          </p:nvSpPr>
          <p:spPr>
            <a:xfrm>
              <a:off x="313883" y="87779"/>
              <a:ext cx="3570701" cy="47194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 tIns="53340" rIns="17780" bIns="17780" numCol="1" spcCol="1270" anchor="t" anchorCtr="0">
              <a:noAutofit/>
            </a:bodyPr>
            <a:lstStyle/>
            <a:p>
              <a:pPr marL="285750" indent="-285750">
                <a:buFont typeface="Arial" pitchFamily="34" charset="0"/>
                <a:buChar char="•"/>
              </a:pPr>
              <a:r>
                <a:rPr lang="en-GB" sz="1400" dirty="0">
                  <a:solidFill>
                    <a:prstClr val="black">
                      <a:hueOff val="0"/>
                      <a:satOff val="0"/>
                      <a:lumOff val="0"/>
                      <a:alphaOff val="0"/>
                    </a:prstClr>
                  </a:solidFill>
                </a:rPr>
                <a:t>Social partners were identified and engaged</a:t>
              </a:r>
              <a:r>
                <a:rPr lang="tr-TR" sz="1400" dirty="0">
                  <a:solidFill>
                    <a:prstClr val="black">
                      <a:hueOff val="0"/>
                      <a:satOff val="0"/>
                      <a:lumOff val="0"/>
                      <a:alphaOff val="0"/>
                    </a:prstClr>
                  </a:solidFill>
                </a:rPr>
                <a:t>.</a:t>
              </a:r>
              <a:endParaRPr lang="en-US" sz="1400" dirty="0">
                <a:solidFill>
                  <a:prstClr val="black">
                    <a:hueOff val="0"/>
                    <a:satOff val="0"/>
                    <a:lumOff val="0"/>
                    <a:alphaOff val="0"/>
                  </a:prstClr>
                </a:solidFill>
              </a:endParaRPr>
            </a:p>
            <a:p>
              <a:pPr marL="285750" indent="-285750">
                <a:buFont typeface="Arial" pitchFamily="34" charset="0"/>
                <a:buChar char="•"/>
              </a:pPr>
              <a:r>
                <a:rPr lang="tr-TR" sz="1400" dirty="0">
                  <a:solidFill>
                    <a:prstClr val="black">
                      <a:hueOff val="0"/>
                      <a:satOff val="0"/>
                      <a:lumOff val="0"/>
                      <a:alphaOff val="0"/>
                    </a:prstClr>
                  </a:solidFill>
                </a:rPr>
                <a:t>S</a:t>
              </a:r>
              <a:r>
                <a:rPr lang="en-GB" sz="1400" dirty="0" err="1">
                  <a:solidFill>
                    <a:prstClr val="black">
                      <a:hueOff val="0"/>
                      <a:satOff val="0"/>
                      <a:lumOff val="0"/>
                      <a:alphaOff val="0"/>
                    </a:prstClr>
                  </a:solidFill>
                </a:rPr>
                <a:t>ituation</a:t>
              </a:r>
              <a:r>
                <a:rPr lang="en-GB" sz="1400" dirty="0">
                  <a:solidFill>
                    <a:prstClr val="black">
                      <a:hueOff val="0"/>
                      <a:satOff val="0"/>
                      <a:lumOff val="0"/>
                      <a:alphaOff val="0"/>
                    </a:prstClr>
                  </a:solidFill>
                </a:rPr>
                <a:t> </a:t>
              </a:r>
              <a:r>
                <a:rPr lang="en-GB" sz="1400" dirty="0" err="1">
                  <a:solidFill>
                    <a:prstClr val="black">
                      <a:hueOff val="0"/>
                      <a:satOff val="0"/>
                      <a:lumOff val="0"/>
                      <a:alphaOff val="0"/>
                    </a:prstClr>
                  </a:solidFill>
                </a:rPr>
                <a:t>ana</a:t>
              </a:r>
              <a:r>
                <a:rPr lang="tr-TR" sz="1400" dirty="0" err="1">
                  <a:solidFill>
                    <a:prstClr val="black">
                      <a:hueOff val="0"/>
                      <a:satOff val="0"/>
                      <a:lumOff val="0"/>
                      <a:alphaOff val="0"/>
                    </a:prstClr>
                  </a:solidFill>
                </a:rPr>
                <a:t>lysis</a:t>
              </a:r>
              <a:r>
                <a:rPr lang="tr-TR" sz="1400" dirty="0">
                  <a:solidFill>
                    <a:prstClr val="black">
                      <a:hueOff val="0"/>
                      <a:satOff val="0"/>
                      <a:lumOff val="0"/>
                      <a:alphaOff val="0"/>
                    </a:prstClr>
                  </a:solidFill>
                </a:rPr>
                <a:t> a</a:t>
              </a:r>
              <a:r>
                <a:rPr lang="en-GB" sz="1400" dirty="0" err="1">
                  <a:solidFill>
                    <a:prstClr val="black">
                      <a:hueOff val="0"/>
                      <a:satOff val="0"/>
                      <a:lumOff val="0"/>
                      <a:alphaOff val="0"/>
                    </a:prstClr>
                  </a:solidFill>
                </a:rPr>
                <a:t>ssessment</a:t>
              </a:r>
              <a:r>
                <a:rPr lang="en-GB" sz="1400" dirty="0">
                  <a:solidFill>
                    <a:prstClr val="black">
                      <a:hueOff val="0"/>
                      <a:satOff val="0"/>
                      <a:lumOff val="0"/>
                      <a:alphaOff val="0"/>
                    </a:prstClr>
                  </a:solidFill>
                </a:rPr>
                <a:t> of a sample of schools </a:t>
              </a:r>
              <a:r>
                <a:rPr lang="tr-TR" sz="1400" dirty="0" err="1">
                  <a:solidFill>
                    <a:prstClr val="black">
                      <a:hueOff val="0"/>
                      <a:satOff val="0"/>
                      <a:lumOff val="0"/>
                      <a:alphaOff val="0"/>
                    </a:prstClr>
                  </a:solidFill>
                </a:rPr>
                <a:t>and</a:t>
              </a:r>
              <a:r>
                <a:rPr lang="tr-TR" sz="1400" dirty="0">
                  <a:solidFill>
                    <a:prstClr val="black">
                      <a:hueOff val="0"/>
                      <a:satOff val="0"/>
                      <a:lumOff val="0"/>
                      <a:alphaOff val="0"/>
                    </a:prstClr>
                  </a:solidFill>
                </a:rPr>
                <a:t> </a:t>
              </a:r>
              <a:r>
                <a:rPr lang="tr-TR" sz="1400" dirty="0" err="1">
                  <a:solidFill>
                    <a:prstClr val="black">
                      <a:hueOff val="0"/>
                      <a:satOff val="0"/>
                      <a:lumOff val="0"/>
                      <a:alphaOff val="0"/>
                    </a:prstClr>
                  </a:solidFill>
                </a:rPr>
                <a:t>businesses</a:t>
              </a:r>
              <a:r>
                <a:rPr lang="tr-TR" sz="1400" dirty="0">
                  <a:solidFill>
                    <a:prstClr val="black">
                      <a:hueOff val="0"/>
                      <a:satOff val="0"/>
                      <a:lumOff val="0"/>
                      <a:alphaOff val="0"/>
                    </a:prstClr>
                  </a:solidFill>
                </a:rPr>
                <a:t> </a:t>
              </a:r>
              <a:r>
                <a:rPr lang="en-GB" sz="1400" dirty="0">
                  <a:solidFill>
                    <a:prstClr val="black">
                      <a:hueOff val="0"/>
                      <a:satOff val="0"/>
                      <a:lumOff val="0"/>
                      <a:alphaOff val="0"/>
                    </a:prstClr>
                  </a:solidFill>
                </a:rPr>
                <a:t>undertaken </a:t>
              </a:r>
              <a:endParaRPr lang="tr-TR" sz="1400" dirty="0">
                <a:solidFill>
                  <a:prstClr val="black">
                    <a:hueOff val="0"/>
                    <a:satOff val="0"/>
                    <a:lumOff val="0"/>
                    <a:alphaOff val="0"/>
                  </a:prstClr>
                </a:solidFill>
              </a:endParaRPr>
            </a:p>
            <a:p>
              <a:pPr marL="285750" indent="-285750">
                <a:buFont typeface="Arial" pitchFamily="34" charset="0"/>
                <a:buChar char="•"/>
              </a:pPr>
              <a:r>
                <a:rPr lang="en-GB" sz="1400" dirty="0">
                  <a:solidFill>
                    <a:prstClr val="black">
                      <a:hueOff val="0"/>
                      <a:satOff val="0"/>
                      <a:lumOff val="0"/>
                      <a:alphaOff val="0"/>
                    </a:prstClr>
                  </a:solidFill>
                </a:rPr>
                <a:t>Employer /employee organisations</a:t>
              </a:r>
              <a:r>
                <a:rPr lang="tr-TR" sz="1400" dirty="0">
                  <a:solidFill>
                    <a:prstClr val="black">
                      <a:hueOff val="0"/>
                      <a:satOff val="0"/>
                      <a:lumOff val="0"/>
                      <a:alphaOff val="0"/>
                    </a:prstClr>
                  </a:solidFill>
                </a:rPr>
                <a:t>, b</a:t>
              </a:r>
              <a:r>
                <a:rPr lang="en-GB" sz="1400" dirty="0" err="1">
                  <a:solidFill>
                    <a:prstClr val="black">
                      <a:hueOff val="0"/>
                      <a:satOff val="0"/>
                      <a:lumOff val="0"/>
                      <a:alphaOff val="0"/>
                    </a:prstClr>
                  </a:solidFill>
                </a:rPr>
                <a:t>usinesses</a:t>
              </a:r>
              <a:r>
                <a:rPr lang="en-GB" sz="1400" dirty="0">
                  <a:solidFill>
                    <a:prstClr val="black">
                      <a:hueOff val="0"/>
                      <a:satOff val="0"/>
                      <a:lumOff val="0"/>
                      <a:alphaOff val="0"/>
                    </a:prstClr>
                  </a:solidFill>
                </a:rPr>
                <a:t> sector situation analysis was produced</a:t>
              </a:r>
              <a:r>
                <a:rPr lang="tr-TR" sz="1400" dirty="0">
                  <a:solidFill>
                    <a:prstClr val="black">
                      <a:hueOff val="0"/>
                      <a:satOff val="0"/>
                      <a:lumOff val="0"/>
                      <a:alphaOff val="0"/>
                    </a:prstClr>
                  </a:solidFill>
                </a:rPr>
                <a:t>. A</a:t>
              </a:r>
              <a:r>
                <a:rPr lang="en-GB" sz="1400" dirty="0">
                  <a:solidFill>
                    <a:prstClr val="black">
                      <a:hueOff val="0"/>
                      <a:satOff val="0"/>
                      <a:lumOff val="0"/>
                      <a:alphaOff val="0"/>
                    </a:prstClr>
                  </a:solidFill>
                </a:rPr>
                <a:t> report was prepared on quality assurance systems in Europe and a comparison of this system with Turkey. </a:t>
              </a:r>
              <a:endParaRPr lang="en-US" sz="1400" dirty="0">
                <a:solidFill>
                  <a:prstClr val="black">
                    <a:hueOff val="0"/>
                    <a:satOff val="0"/>
                    <a:lumOff val="0"/>
                    <a:alphaOff val="0"/>
                  </a:prstClr>
                </a:solidFill>
              </a:endParaRPr>
            </a:p>
            <a:p>
              <a:pPr marL="285750" indent="-285750">
                <a:buFont typeface="Arial" pitchFamily="34" charset="0"/>
                <a:buChar char="•"/>
              </a:pPr>
              <a:r>
                <a:rPr lang="en-GB" sz="1400" dirty="0">
                  <a:solidFill>
                    <a:prstClr val="black">
                      <a:hueOff val="0"/>
                      <a:satOff val="0"/>
                      <a:lumOff val="0"/>
                      <a:alphaOff val="0"/>
                    </a:prstClr>
                  </a:solidFill>
                </a:rPr>
                <a:t>Workshops on development of occupational standards were undertaken. </a:t>
              </a:r>
              <a:r>
                <a:rPr lang="tr-TR" sz="1400" dirty="0">
                  <a:solidFill>
                    <a:prstClr val="black">
                      <a:hueOff val="0"/>
                      <a:satOff val="0"/>
                      <a:lumOff val="0"/>
                      <a:alphaOff val="0"/>
                    </a:prstClr>
                  </a:solidFill>
                </a:rPr>
                <a:t> 21 d</a:t>
              </a:r>
              <a:r>
                <a:rPr lang="en-GB" sz="1400" dirty="0">
                  <a:solidFill>
                    <a:prstClr val="black">
                      <a:hueOff val="0"/>
                      <a:satOff val="0"/>
                      <a:lumOff val="0"/>
                      <a:alphaOff val="0"/>
                    </a:prstClr>
                  </a:solidFill>
                </a:rPr>
                <a:t>raft occupational standards were produce</a:t>
              </a:r>
              <a:r>
                <a:rPr lang="tr-TR" sz="1400" dirty="0">
                  <a:solidFill>
                    <a:prstClr val="black">
                      <a:hueOff val="0"/>
                      <a:satOff val="0"/>
                      <a:lumOff val="0"/>
                      <a:alphaOff val="0"/>
                    </a:prstClr>
                  </a:solidFill>
                </a:rPr>
                <a:t>d.</a:t>
              </a:r>
              <a:endParaRPr lang="en-US" sz="1400" dirty="0">
                <a:solidFill>
                  <a:prstClr val="black">
                    <a:hueOff val="0"/>
                    <a:satOff val="0"/>
                    <a:lumOff val="0"/>
                    <a:alphaOff val="0"/>
                  </a:prstClr>
                </a:solidFill>
              </a:endParaRPr>
            </a:p>
            <a:p>
              <a:pPr marL="285750" indent="-285750">
                <a:buFont typeface="Arial" pitchFamily="34" charset="0"/>
                <a:buChar char="•"/>
              </a:pPr>
              <a:r>
                <a:rPr lang="en-GB" sz="1400" dirty="0">
                  <a:solidFill>
                    <a:prstClr val="black">
                      <a:hueOff val="0"/>
                      <a:satOff val="0"/>
                      <a:lumOff val="0"/>
                      <a:alphaOff val="0"/>
                    </a:prstClr>
                  </a:solidFill>
                </a:rPr>
                <a:t>Career and Information Days were delivered in 4 provinces</a:t>
              </a:r>
              <a:r>
                <a:rPr lang="en-GB" sz="1400">
                  <a:solidFill>
                    <a:prstClr val="black">
                      <a:hueOff val="0"/>
                      <a:satOff val="0"/>
                      <a:lumOff val="0"/>
                      <a:alphaOff val="0"/>
                    </a:prstClr>
                  </a:solidFill>
                </a:rPr>
                <a:t>. </a:t>
              </a:r>
              <a:endParaRPr lang="en-US" sz="1400" dirty="0">
                <a:solidFill>
                  <a:prstClr val="black">
                    <a:hueOff val="0"/>
                    <a:satOff val="0"/>
                    <a:lumOff val="0"/>
                    <a:alphaOff val="0"/>
                  </a:prstClr>
                </a:solidFill>
              </a:endParaRPr>
            </a:p>
          </p:txBody>
        </p:sp>
      </p:grpSp>
      <p:grpSp>
        <p:nvGrpSpPr>
          <p:cNvPr id="17" name="Grup 16"/>
          <p:cNvGrpSpPr/>
          <p:nvPr/>
        </p:nvGrpSpPr>
        <p:grpSpPr>
          <a:xfrm>
            <a:off x="4716016" y="5376873"/>
            <a:ext cx="3746259" cy="428391"/>
            <a:chOff x="226376" y="4378812"/>
            <a:chExt cx="3654728" cy="400962"/>
          </a:xfrm>
        </p:grpSpPr>
        <p:sp>
          <p:nvSpPr>
            <p:cNvPr id="18" name="Dikdörtgen 17"/>
            <p:cNvSpPr/>
            <p:nvPr/>
          </p:nvSpPr>
          <p:spPr>
            <a:xfrm>
              <a:off x="226376" y="4378812"/>
              <a:ext cx="3654728" cy="400962"/>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Dikdörtgen 18"/>
            <p:cNvSpPr/>
            <p:nvPr/>
          </p:nvSpPr>
          <p:spPr>
            <a:xfrm>
              <a:off x="226376" y="4378812"/>
              <a:ext cx="2573752" cy="40096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0" rIns="35560" bIns="0" numCol="1" spcCol="1270" anchor="ctr" anchorCtr="0">
              <a:noAutofit/>
            </a:bodyPr>
            <a:lstStyle/>
            <a:p>
              <a:pPr defTabSz="1244600">
                <a:lnSpc>
                  <a:spcPct val="90000"/>
                </a:lnSpc>
                <a:spcBef>
                  <a:spcPct val="0"/>
                </a:spcBef>
                <a:spcAft>
                  <a:spcPct val="35000"/>
                </a:spcAft>
              </a:pPr>
              <a:r>
                <a:rPr lang="tr-TR" sz="2800" dirty="0">
                  <a:solidFill>
                    <a:prstClr val="white"/>
                  </a:solidFill>
                </a:rPr>
                <a:t>IQVET</a:t>
              </a:r>
              <a:endParaRPr lang="en-US" sz="2800" dirty="0">
                <a:solidFill>
                  <a:prstClr val="white"/>
                </a:solidFill>
              </a:endParaRPr>
            </a:p>
          </p:txBody>
        </p:sp>
      </p:grpSp>
      <p:grpSp>
        <p:nvGrpSpPr>
          <p:cNvPr id="20" name="8 Grup"/>
          <p:cNvGrpSpPr/>
          <p:nvPr/>
        </p:nvGrpSpPr>
        <p:grpSpPr>
          <a:xfrm>
            <a:off x="425683" y="1217844"/>
            <a:ext cx="8229599" cy="432048"/>
            <a:chOff x="0" y="0"/>
            <a:chExt cx="8229599" cy="617557"/>
          </a:xfrm>
        </p:grpSpPr>
        <p:sp>
          <p:nvSpPr>
            <p:cNvPr id="21" name="9 Yuvarlatılmış Dikdörtgen"/>
            <p:cNvSpPr/>
            <p:nvPr/>
          </p:nvSpPr>
          <p:spPr>
            <a:xfrm>
              <a:off x="0" y="0"/>
              <a:ext cx="8229599" cy="617557"/>
            </a:xfrm>
            <a:prstGeom prst="roundRect">
              <a:avLst/>
            </a:prstGeom>
            <a:solidFill>
              <a:schemeClr val="accent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2" name="Yuvarlatılmış Dikdörtgen 4"/>
            <p:cNvSpPr/>
            <p:nvPr/>
          </p:nvSpPr>
          <p:spPr>
            <a:xfrm>
              <a:off x="30147" y="30147"/>
              <a:ext cx="8169305" cy="5572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defTabSz="666750">
                <a:lnSpc>
                  <a:spcPct val="90000"/>
                </a:lnSpc>
                <a:spcBef>
                  <a:spcPct val="0"/>
                </a:spcBef>
                <a:spcAft>
                  <a:spcPct val="35000"/>
                </a:spcAft>
              </a:pPr>
              <a:r>
                <a:rPr lang="en-GB" sz="1600" b="1" dirty="0">
                  <a:solidFill>
                    <a:prstClr val="white"/>
                  </a:solidFill>
                </a:rPr>
                <a:t>OVERVIEW OF THE IMPLEMENTATION OF THE</a:t>
              </a:r>
              <a:r>
                <a:rPr lang="tr-TR" sz="1600" b="1" dirty="0">
                  <a:solidFill>
                    <a:prstClr val="white"/>
                  </a:solidFill>
                </a:rPr>
                <a:t> </a:t>
              </a:r>
              <a:r>
                <a:rPr lang="en-GB" sz="1600" b="1" dirty="0">
                  <a:solidFill>
                    <a:prstClr val="white"/>
                  </a:solidFill>
                </a:rPr>
                <a:t>OPERATIONAL PROGRAMME</a:t>
              </a:r>
              <a:endParaRPr lang="tr-TR" sz="1500" b="1" dirty="0">
                <a:solidFill>
                  <a:prstClr val="white"/>
                </a:solidFill>
              </a:endParaRPr>
            </a:p>
          </p:txBody>
        </p:sp>
      </p:grpSp>
    </p:spTree>
    <p:extLst>
      <p:ext uri="{BB962C8B-B14F-4D97-AF65-F5344CB8AC3E}">
        <p14:creationId xmlns:p14="http://schemas.microsoft.com/office/powerpoint/2010/main" xmlns="" val="36502744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a:xfrm>
            <a:off x="457200" y="500042"/>
            <a:ext cx="8229600" cy="928694"/>
          </a:xfrm>
        </p:spPr>
        <p:txBody>
          <a:bodyPr>
            <a:normAutofit fontScale="90000"/>
          </a:bodyPr>
          <a:lstStyle/>
          <a:p>
            <a:r>
              <a:rPr lang="tr-TR" b="1" dirty="0" smtClean="0"/>
              <a:t>                </a:t>
            </a:r>
            <a:br>
              <a:rPr lang="tr-TR" b="1" dirty="0" smtClean="0"/>
            </a:br>
            <a:endParaRPr lang="tr-TR" sz="3600" dirty="0">
              <a:solidFill>
                <a:schemeClr val="accent6">
                  <a:lumMod val="75000"/>
                </a:schemeClr>
              </a:solidFill>
            </a:endParaRPr>
          </a:p>
        </p:txBody>
      </p:sp>
      <p:graphicFrame>
        <p:nvGraphicFramePr>
          <p:cNvPr id="9" name="İçerik Yer Tutucusu 8"/>
          <p:cNvGraphicFramePr>
            <a:graphicFrameLocks noGrp="1"/>
          </p:cNvGraphicFramePr>
          <p:nvPr>
            <p:ph idx="1"/>
            <p:extLst>
              <p:ext uri="{D42A27DB-BD31-4B8C-83A1-F6EECF244321}">
                <p14:modId xmlns:p14="http://schemas.microsoft.com/office/powerpoint/2010/main" xmlns="" val="2918206644"/>
              </p:ext>
            </p:extLst>
          </p:nvPr>
        </p:nvGraphicFramePr>
        <p:xfrm>
          <a:off x="457200" y="1714488"/>
          <a:ext cx="8229600" cy="40907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7" name="Grup 6"/>
          <p:cNvGrpSpPr/>
          <p:nvPr/>
        </p:nvGrpSpPr>
        <p:grpSpPr>
          <a:xfrm>
            <a:off x="610163" y="1730747"/>
            <a:ext cx="3746259" cy="4002510"/>
            <a:chOff x="226104" y="0"/>
            <a:chExt cx="3746259" cy="4807204"/>
          </a:xfrm>
        </p:grpSpPr>
        <p:sp>
          <p:nvSpPr>
            <p:cNvPr id="12" name="Aynı Yanın Köşesi Yuvarlatılmış Dikdörtgen 11"/>
            <p:cNvSpPr/>
            <p:nvPr/>
          </p:nvSpPr>
          <p:spPr>
            <a:xfrm>
              <a:off x="226104" y="0"/>
              <a:ext cx="3746259" cy="4807204"/>
            </a:xfrm>
            <a:prstGeom prst="round2SameRect">
              <a:avLst>
                <a:gd name="adj1" fmla="val 8000"/>
                <a:gd name="adj2" fmla="val 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Aynı Yanın Köşesi Yuvarlatılmış Dikdörtgen 4"/>
            <p:cNvSpPr/>
            <p:nvPr/>
          </p:nvSpPr>
          <p:spPr>
            <a:xfrm>
              <a:off x="313883" y="87779"/>
              <a:ext cx="3570701" cy="47194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 tIns="53340" rIns="17780" bIns="17780" numCol="1" spcCol="1270" anchor="t" anchorCtr="0">
              <a:noAutofit/>
            </a:bodyPr>
            <a:lstStyle/>
            <a:p>
              <a:pPr marL="171450" indent="-171450">
                <a:buFont typeface="Arial" pitchFamily="34" charset="0"/>
                <a:buChar char="•"/>
              </a:pPr>
              <a:r>
                <a:rPr lang="en-GB" sz="1200" dirty="0">
                  <a:solidFill>
                    <a:prstClr val="black">
                      <a:hueOff val="0"/>
                      <a:satOff val="0"/>
                      <a:lumOff val="0"/>
                      <a:alphaOff val="0"/>
                    </a:prstClr>
                  </a:solidFill>
                </a:rPr>
                <a:t>5450 persons </a:t>
              </a:r>
              <a:r>
                <a:rPr lang="tr-TR" sz="1200" dirty="0">
                  <a:solidFill>
                    <a:prstClr val="black">
                      <a:hueOff val="0"/>
                      <a:satOff val="0"/>
                      <a:lumOff val="0"/>
                      <a:alphaOff val="0"/>
                    </a:prstClr>
                  </a:solidFill>
                </a:rPr>
                <a:t>- </a:t>
              </a:r>
              <a:r>
                <a:rPr lang="en-GB" sz="1200" dirty="0">
                  <a:solidFill>
                    <a:prstClr val="black">
                      <a:hueOff val="0"/>
                      <a:satOff val="0"/>
                      <a:lumOff val="0"/>
                      <a:alphaOff val="0"/>
                    </a:prstClr>
                  </a:solidFill>
                </a:rPr>
                <a:t>consultation meetings, capacity building trainings, workshops and international conference.</a:t>
              </a:r>
              <a:endParaRPr lang="en-US" sz="1200" dirty="0">
                <a:solidFill>
                  <a:prstClr val="black">
                    <a:hueOff val="0"/>
                    <a:satOff val="0"/>
                    <a:lumOff val="0"/>
                    <a:alphaOff val="0"/>
                  </a:prstClr>
                </a:solidFill>
              </a:endParaRPr>
            </a:p>
            <a:p>
              <a:pPr marL="171450" indent="-171450">
                <a:buFont typeface="Arial" pitchFamily="34" charset="0"/>
                <a:buChar char="•"/>
              </a:pPr>
              <a:r>
                <a:rPr lang="tr-TR" sz="1200" dirty="0">
                  <a:solidFill>
                    <a:prstClr val="black">
                      <a:hueOff val="0"/>
                      <a:satOff val="0"/>
                      <a:lumOff val="0"/>
                      <a:alphaOff val="0"/>
                    </a:prstClr>
                  </a:solidFill>
                </a:rPr>
                <a:t>4 </a:t>
              </a:r>
              <a:r>
                <a:rPr lang="tr-TR" sz="1200" dirty="0" err="1">
                  <a:solidFill>
                    <a:prstClr val="black">
                      <a:hueOff val="0"/>
                      <a:satOff val="0"/>
                      <a:lumOff val="0"/>
                      <a:alphaOff val="0"/>
                    </a:prstClr>
                  </a:solidFill>
                </a:rPr>
                <a:t>study</a:t>
              </a:r>
              <a:r>
                <a:rPr lang="tr-TR" sz="1200" dirty="0">
                  <a:solidFill>
                    <a:prstClr val="black">
                      <a:hueOff val="0"/>
                      <a:satOff val="0"/>
                      <a:lumOff val="0"/>
                      <a:alphaOff val="0"/>
                    </a:prstClr>
                  </a:solidFill>
                </a:rPr>
                <a:t> </a:t>
              </a:r>
              <a:r>
                <a:rPr lang="tr-TR" sz="1200" dirty="0" err="1">
                  <a:solidFill>
                    <a:prstClr val="black">
                      <a:hueOff val="0"/>
                      <a:satOff val="0"/>
                      <a:lumOff val="0"/>
                      <a:alphaOff val="0"/>
                    </a:prstClr>
                  </a:solidFill>
                </a:rPr>
                <a:t>visits</a:t>
              </a:r>
              <a:r>
                <a:rPr lang="tr-TR" sz="1200" dirty="0">
                  <a:solidFill>
                    <a:prstClr val="black">
                      <a:hueOff val="0"/>
                      <a:satOff val="0"/>
                      <a:lumOff val="0"/>
                      <a:alphaOff val="0"/>
                    </a:prstClr>
                  </a:solidFill>
                </a:rPr>
                <a:t> </a:t>
              </a:r>
            </a:p>
            <a:p>
              <a:pPr marL="171450" indent="-171450">
                <a:buFont typeface="Arial" pitchFamily="34" charset="0"/>
                <a:buChar char="•"/>
              </a:pPr>
              <a:r>
                <a:rPr lang="en-GB" sz="1200" dirty="0">
                  <a:solidFill>
                    <a:prstClr val="black">
                      <a:hueOff val="0"/>
                      <a:satOff val="0"/>
                      <a:lumOff val="0"/>
                      <a:alphaOff val="0"/>
                    </a:prstClr>
                  </a:solidFill>
                </a:rPr>
                <a:t>Grant Scheme Compendium, promotional materials, one spot film, one promotional film and 50 news broadcasts in media/ publications have been prepared. </a:t>
              </a:r>
              <a:endParaRPr lang="tr-TR" sz="1200" dirty="0">
                <a:solidFill>
                  <a:prstClr val="black">
                    <a:hueOff val="0"/>
                    <a:satOff val="0"/>
                    <a:lumOff val="0"/>
                    <a:alphaOff val="0"/>
                  </a:prstClr>
                </a:solidFill>
              </a:endParaRPr>
            </a:p>
            <a:p>
              <a:pPr marL="171450" indent="-171450">
                <a:buFont typeface="Arial" pitchFamily="34" charset="0"/>
                <a:buChar char="•"/>
              </a:pPr>
              <a:r>
                <a:rPr lang="en-GB" sz="1200" b="1" dirty="0">
                  <a:solidFill>
                    <a:prstClr val="black">
                      <a:hueOff val="0"/>
                      <a:satOff val="0"/>
                      <a:lumOff val="0"/>
                      <a:alphaOff val="0"/>
                    </a:prstClr>
                  </a:solidFill>
                </a:rPr>
                <a:t>1.288</a:t>
              </a:r>
              <a:r>
                <a:rPr lang="en-GB" sz="1200" dirty="0">
                  <a:solidFill>
                    <a:prstClr val="black">
                      <a:hueOff val="0"/>
                      <a:satOff val="0"/>
                      <a:lumOff val="0"/>
                      <a:alphaOff val="0"/>
                    </a:prstClr>
                  </a:solidFill>
                </a:rPr>
                <a:t> participants obtained a certificate in vocational knowledge and skills, </a:t>
              </a:r>
              <a:r>
                <a:rPr lang="en-GB" sz="1200" b="1" dirty="0">
                  <a:solidFill>
                    <a:prstClr val="black">
                      <a:hueOff val="0"/>
                      <a:satOff val="0"/>
                      <a:lumOff val="0"/>
                      <a:alphaOff val="0"/>
                    </a:prstClr>
                  </a:solidFill>
                </a:rPr>
                <a:t>1.769</a:t>
              </a:r>
              <a:r>
                <a:rPr lang="en-GB" sz="1200" dirty="0">
                  <a:solidFill>
                    <a:prstClr val="black">
                      <a:hueOff val="0"/>
                      <a:satOff val="0"/>
                      <a:lumOff val="0"/>
                      <a:alphaOff val="0"/>
                    </a:prstClr>
                  </a:solidFill>
                </a:rPr>
                <a:t> participants obtained a certificate in basic skills and </a:t>
              </a:r>
              <a:r>
                <a:rPr lang="en-GB" sz="1200" b="1" dirty="0">
                  <a:solidFill>
                    <a:prstClr val="black">
                      <a:hueOff val="0"/>
                      <a:satOff val="0"/>
                      <a:lumOff val="0"/>
                      <a:alphaOff val="0"/>
                    </a:prstClr>
                  </a:solidFill>
                </a:rPr>
                <a:t>314</a:t>
              </a:r>
              <a:r>
                <a:rPr lang="en-GB" sz="1200" dirty="0">
                  <a:solidFill>
                    <a:prstClr val="black">
                      <a:hueOff val="0"/>
                      <a:satOff val="0"/>
                      <a:lumOff val="0"/>
                      <a:alphaOff val="0"/>
                    </a:prstClr>
                  </a:solidFill>
                </a:rPr>
                <a:t> participants were employed after completing an employability course. </a:t>
              </a:r>
              <a:endParaRPr lang="tr-TR" sz="1200" dirty="0">
                <a:solidFill>
                  <a:prstClr val="black">
                    <a:hueOff val="0"/>
                    <a:satOff val="0"/>
                    <a:lumOff val="0"/>
                    <a:alphaOff val="0"/>
                  </a:prstClr>
                </a:solidFill>
              </a:endParaRPr>
            </a:p>
            <a:p>
              <a:pPr marL="171450" indent="-171450">
                <a:buFont typeface="Arial" pitchFamily="34" charset="0"/>
                <a:buChar char="•"/>
              </a:pPr>
              <a:r>
                <a:rPr lang="tr-TR" sz="1200" dirty="0">
                  <a:solidFill>
                    <a:prstClr val="black">
                      <a:hueOff val="0"/>
                      <a:satOff val="0"/>
                      <a:lumOff val="0"/>
                      <a:alphaOff val="0"/>
                    </a:prstClr>
                  </a:solidFill>
                </a:rPr>
                <a:t>23 </a:t>
              </a:r>
              <a:r>
                <a:rPr lang="en-GB" sz="1200" dirty="0">
                  <a:solidFill>
                    <a:prstClr val="black">
                      <a:hueOff val="0"/>
                      <a:satOff val="0"/>
                      <a:lumOff val="0"/>
                      <a:alphaOff val="0"/>
                    </a:prstClr>
                  </a:solidFill>
                </a:rPr>
                <a:t>standards</a:t>
              </a:r>
              <a:r>
                <a:rPr lang="tr-TR" sz="1200" dirty="0">
                  <a:solidFill>
                    <a:prstClr val="black">
                      <a:hueOff val="0"/>
                      <a:satOff val="0"/>
                      <a:lumOff val="0"/>
                      <a:alphaOff val="0"/>
                    </a:prstClr>
                  </a:solidFill>
                </a:rPr>
                <a:t> </a:t>
              </a:r>
              <a:r>
                <a:rPr lang="en-GB" sz="1200" dirty="0">
                  <a:solidFill>
                    <a:prstClr val="black">
                      <a:hueOff val="0"/>
                      <a:satOff val="0"/>
                      <a:lumOff val="0"/>
                      <a:alphaOff val="0"/>
                    </a:prstClr>
                  </a:solidFill>
                </a:rPr>
                <a:t>have been developed by the VOC-TES</a:t>
              </a:r>
              <a:r>
                <a:rPr lang="tr-TR" sz="1200" dirty="0">
                  <a:solidFill>
                    <a:prstClr val="black">
                      <a:hueOff val="0"/>
                      <a:satOff val="0"/>
                      <a:lumOff val="0"/>
                      <a:alphaOff val="0"/>
                    </a:prstClr>
                  </a:solidFill>
                </a:rPr>
                <a:t>T </a:t>
              </a:r>
              <a:r>
                <a:rPr lang="en-GB" sz="1200" dirty="0">
                  <a:solidFill>
                    <a:prstClr val="black">
                      <a:hueOff val="0"/>
                      <a:satOff val="0"/>
                      <a:lumOff val="0"/>
                      <a:alphaOff val="0"/>
                    </a:prstClr>
                  </a:solidFill>
                </a:rPr>
                <a:t>centres and endorsed by VQA. </a:t>
              </a:r>
              <a:endParaRPr lang="tr-TR" sz="1200" dirty="0">
                <a:solidFill>
                  <a:prstClr val="black">
                    <a:hueOff val="0"/>
                    <a:satOff val="0"/>
                    <a:lumOff val="0"/>
                    <a:alphaOff val="0"/>
                  </a:prstClr>
                </a:solidFill>
              </a:endParaRPr>
            </a:p>
            <a:p>
              <a:pPr marL="171450" indent="-171450">
                <a:buFont typeface="Arial" pitchFamily="34" charset="0"/>
                <a:buChar char="•"/>
              </a:pPr>
              <a:r>
                <a:rPr lang="en-GB" sz="1200" b="1" dirty="0">
                  <a:solidFill>
                    <a:prstClr val="black">
                      <a:hueOff val="0"/>
                      <a:satOff val="0"/>
                      <a:lumOff val="0"/>
                      <a:alphaOff val="0"/>
                    </a:prstClr>
                  </a:solidFill>
                </a:rPr>
                <a:t>528</a:t>
              </a:r>
              <a:r>
                <a:rPr lang="en-GB" sz="1200" dirty="0">
                  <a:solidFill>
                    <a:prstClr val="black">
                      <a:hueOff val="0"/>
                      <a:satOff val="0"/>
                      <a:lumOff val="0"/>
                      <a:alphaOff val="0"/>
                    </a:prstClr>
                  </a:solidFill>
                </a:rPr>
                <a:t> teachers were trained about new methods on monitoring, evaluation and measurement for LLL.</a:t>
              </a:r>
              <a:endParaRPr lang="tr-TR" sz="1200" dirty="0">
                <a:solidFill>
                  <a:prstClr val="black">
                    <a:hueOff val="0"/>
                    <a:satOff val="0"/>
                    <a:lumOff val="0"/>
                    <a:alphaOff val="0"/>
                  </a:prstClr>
                </a:solidFill>
              </a:endParaRPr>
            </a:p>
            <a:p>
              <a:pPr marL="171450" indent="-171450">
                <a:buFont typeface="Arial" pitchFamily="34" charset="0"/>
                <a:buChar char="•"/>
              </a:pPr>
              <a:endParaRPr lang="en-US" sz="1200" dirty="0">
                <a:solidFill>
                  <a:prstClr val="black">
                    <a:hueOff val="0"/>
                    <a:satOff val="0"/>
                    <a:lumOff val="0"/>
                    <a:alphaOff val="0"/>
                  </a:prstClr>
                </a:solidFill>
              </a:endParaRPr>
            </a:p>
            <a:p>
              <a:pPr marL="171450" indent="-171450">
                <a:buFont typeface="Arial" pitchFamily="34" charset="0"/>
                <a:buChar char="•"/>
              </a:pPr>
              <a:endParaRPr lang="en-US" sz="1200" dirty="0">
                <a:solidFill>
                  <a:prstClr val="black">
                    <a:hueOff val="0"/>
                    <a:satOff val="0"/>
                    <a:lumOff val="0"/>
                    <a:alphaOff val="0"/>
                  </a:prstClr>
                </a:solidFill>
              </a:endParaRPr>
            </a:p>
          </p:txBody>
        </p:sp>
      </p:grpSp>
      <p:grpSp>
        <p:nvGrpSpPr>
          <p:cNvPr id="8" name="Grup 7"/>
          <p:cNvGrpSpPr/>
          <p:nvPr/>
        </p:nvGrpSpPr>
        <p:grpSpPr>
          <a:xfrm>
            <a:off x="616913" y="5325435"/>
            <a:ext cx="3746259" cy="428391"/>
            <a:chOff x="226376" y="4378812"/>
            <a:chExt cx="3654728" cy="400962"/>
          </a:xfrm>
        </p:grpSpPr>
        <p:sp>
          <p:nvSpPr>
            <p:cNvPr id="10" name="Dikdörtgen 9"/>
            <p:cNvSpPr/>
            <p:nvPr/>
          </p:nvSpPr>
          <p:spPr>
            <a:xfrm>
              <a:off x="226376" y="4378812"/>
              <a:ext cx="3654728" cy="400962"/>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Dikdörtgen 10"/>
            <p:cNvSpPr/>
            <p:nvPr/>
          </p:nvSpPr>
          <p:spPr>
            <a:xfrm>
              <a:off x="226376" y="4378812"/>
              <a:ext cx="2573752" cy="40096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0" rIns="35560" bIns="0" numCol="1" spcCol="1270" anchor="ctr" anchorCtr="0">
              <a:noAutofit/>
            </a:bodyPr>
            <a:lstStyle/>
            <a:p>
              <a:r>
                <a:rPr lang="tr-TR" sz="2800" dirty="0">
                  <a:solidFill>
                    <a:prstClr val="white"/>
                  </a:solidFill>
                </a:rPr>
                <a:t>LLL</a:t>
              </a:r>
              <a:endParaRPr lang="en-US" sz="2800" dirty="0">
                <a:solidFill>
                  <a:prstClr val="white"/>
                </a:solidFill>
              </a:endParaRPr>
            </a:p>
          </p:txBody>
        </p:sp>
      </p:grpSp>
      <p:grpSp>
        <p:nvGrpSpPr>
          <p:cNvPr id="14" name="Grup 13"/>
          <p:cNvGrpSpPr/>
          <p:nvPr/>
        </p:nvGrpSpPr>
        <p:grpSpPr>
          <a:xfrm>
            <a:off x="4716016" y="1719327"/>
            <a:ext cx="3746259" cy="4034499"/>
            <a:chOff x="226104" y="0"/>
            <a:chExt cx="3746259" cy="4807204"/>
          </a:xfrm>
        </p:grpSpPr>
        <p:sp>
          <p:nvSpPr>
            <p:cNvPr id="15" name="Aynı Yanın Köşesi Yuvarlatılmış Dikdörtgen 14"/>
            <p:cNvSpPr/>
            <p:nvPr/>
          </p:nvSpPr>
          <p:spPr>
            <a:xfrm>
              <a:off x="226104" y="0"/>
              <a:ext cx="3746259" cy="4807204"/>
            </a:xfrm>
            <a:prstGeom prst="round2SameRect">
              <a:avLst>
                <a:gd name="adj1" fmla="val 8000"/>
                <a:gd name="adj2" fmla="val 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Aynı Yanın Köşesi Yuvarlatılmış Dikdörtgen 4"/>
            <p:cNvSpPr/>
            <p:nvPr/>
          </p:nvSpPr>
          <p:spPr>
            <a:xfrm>
              <a:off x="313883" y="87779"/>
              <a:ext cx="3570701" cy="471942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 tIns="53340" rIns="17780" bIns="17780" numCol="1" spcCol="1270" anchor="t" anchorCtr="0">
              <a:noAutofit/>
            </a:bodyPr>
            <a:lstStyle/>
            <a:p>
              <a:pPr marL="285750" indent="-285750">
                <a:buFont typeface="Arial" pitchFamily="34" charset="0"/>
                <a:buChar char="•"/>
              </a:pPr>
              <a:endParaRPr lang="en-US" sz="1400" dirty="0">
                <a:solidFill>
                  <a:prstClr val="black">
                    <a:hueOff val="0"/>
                    <a:satOff val="0"/>
                    <a:lumOff val="0"/>
                    <a:alphaOff val="0"/>
                  </a:prstClr>
                </a:solidFill>
              </a:endParaRPr>
            </a:p>
          </p:txBody>
        </p:sp>
      </p:grpSp>
      <p:grpSp>
        <p:nvGrpSpPr>
          <p:cNvPr id="17" name="Grup 16"/>
          <p:cNvGrpSpPr/>
          <p:nvPr/>
        </p:nvGrpSpPr>
        <p:grpSpPr>
          <a:xfrm>
            <a:off x="4716016" y="5325435"/>
            <a:ext cx="3746259" cy="428391"/>
            <a:chOff x="226376" y="4378812"/>
            <a:chExt cx="3654728" cy="400962"/>
          </a:xfrm>
        </p:grpSpPr>
        <p:sp>
          <p:nvSpPr>
            <p:cNvPr id="18" name="Dikdörtgen 17"/>
            <p:cNvSpPr/>
            <p:nvPr/>
          </p:nvSpPr>
          <p:spPr>
            <a:xfrm>
              <a:off x="226376" y="4378812"/>
              <a:ext cx="3654728" cy="400962"/>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Dikdörtgen 18"/>
            <p:cNvSpPr/>
            <p:nvPr/>
          </p:nvSpPr>
          <p:spPr>
            <a:xfrm>
              <a:off x="226376" y="4378812"/>
              <a:ext cx="2573752" cy="40096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0" rIns="35560" bIns="0" numCol="1" spcCol="1270" anchor="ctr" anchorCtr="0">
              <a:noAutofit/>
            </a:bodyPr>
            <a:lstStyle/>
            <a:p>
              <a:pPr defTabSz="1244600">
                <a:lnSpc>
                  <a:spcPct val="90000"/>
                </a:lnSpc>
                <a:spcBef>
                  <a:spcPct val="0"/>
                </a:spcBef>
                <a:spcAft>
                  <a:spcPct val="35000"/>
                </a:spcAft>
              </a:pPr>
              <a:endParaRPr lang="en-US" sz="2800" dirty="0">
                <a:solidFill>
                  <a:prstClr val="white"/>
                </a:solidFill>
              </a:endParaRPr>
            </a:p>
          </p:txBody>
        </p:sp>
      </p:grpSp>
      <p:sp>
        <p:nvSpPr>
          <p:cNvPr id="2" name="Metin kutusu 1"/>
          <p:cNvSpPr txBox="1"/>
          <p:nvPr/>
        </p:nvSpPr>
        <p:spPr>
          <a:xfrm>
            <a:off x="4720191" y="5270893"/>
            <a:ext cx="3512621" cy="461665"/>
          </a:xfrm>
          <a:prstGeom prst="rect">
            <a:avLst/>
          </a:prstGeom>
          <a:noFill/>
        </p:spPr>
        <p:txBody>
          <a:bodyPr wrap="square" rtlCol="0">
            <a:spAutoFit/>
          </a:bodyPr>
          <a:lstStyle/>
          <a:p>
            <a:r>
              <a:rPr lang="tr-TR" sz="2400" dirty="0">
                <a:solidFill>
                  <a:prstClr val="white"/>
                </a:solidFill>
              </a:rPr>
              <a:t>TECHNICAL ASSISTANCE</a:t>
            </a:r>
          </a:p>
        </p:txBody>
      </p:sp>
      <p:sp>
        <p:nvSpPr>
          <p:cNvPr id="20" name="Aynı Yanın Köşesi Yuvarlatılmış Dikdörtgen 4"/>
          <p:cNvSpPr/>
          <p:nvPr/>
        </p:nvSpPr>
        <p:spPr>
          <a:xfrm>
            <a:off x="4745714" y="1761628"/>
            <a:ext cx="3570701" cy="45486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 tIns="53340" rIns="17780" bIns="17780" numCol="1" spcCol="1270" anchor="t" anchorCtr="0">
            <a:noAutofit/>
          </a:bodyPr>
          <a:lstStyle/>
          <a:p>
            <a:pPr marL="171450" indent="-171450">
              <a:buFont typeface="Arial" pitchFamily="34" charset="0"/>
              <a:buChar char="•"/>
            </a:pPr>
            <a:r>
              <a:rPr lang="en-GB" sz="1400" dirty="0">
                <a:solidFill>
                  <a:prstClr val="black">
                    <a:hueOff val="0"/>
                    <a:satOff val="0"/>
                    <a:lumOff val="0"/>
                    <a:alphaOff val="0"/>
                  </a:prstClr>
                </a:solidFill>
              </a:rPr>
              <a:t>Capacity building activities for the OS; </a:t>
            </a:r>
            <a:endParaRPr lang="tr-TR" sz="1400" dirty="0">
              <a:solidFill>
                <a:prstClr val="black">
                  <a:hueOff val="0"/>
                  <a:satOff val="0"/>
                  <a:lumOff val="0"/>
                  <a:alphaOff val="0"/>
                </a:prstClr>
              </a:solidFill>
            </a:endParaRPr>
          </a:p>
          <a:p>
            <a:pPr marL="171450" indent="-171450">
              <a:buFont typeface="Arial" pitchFamily="34" charset="0"/>
              <a:buChar char="•"/>
            </a:pPr>
            <a:r>
              <a:rPr lang="en-GB" sz="1400" dirty="0">
                <a:solidFill>
                  <a:prstClr val="black">
                    <a:hueOff val="0"/>
                    <a:satOff val="0"/>
                    <a:lumOff val="0"/>
                    <a:alphaOff val="0"/>
                  </a:prstClr>
                </a:solidFill>
              </a:rPr>
              <a:t>Capacity building, information and publicity activities for the potential and final beneficiaries. </a:t>
            </a:r>
            <a:endParaRPr lang="tr-TR" sz="1400" dirty="0">
              <a:solidFill>
                <a:prstClr val="black">
                  <a:hueOff val="0"/>
                  <a:satOff val="0"/>
                  <a:lumOff val="0"/>
                  <a:alphaOff val="0"/>
                </a:prstClr>
              </a:solidFill>
            </a:endParaRPr>
          </a:p>
          <a:p>
            <a:pPr marL="171450" indent="-171450">
              <a:buFont typeface="Arial" pitchFamily="34" charset="0"/>
              <a:buChar char="•"/>
            </a:pPr>
            <a:r>
              <a:rPr lang="tr-TR" sz="1400" dirty="0">
                <a:solidFill>
                  <a:prstClr val="black">
                    <a:hueOff val="0"/>
                    <a:satOff val="0"/>
                    <a:lumOff val="0"/>
                    <a:alphaOff val="0"/>
                  </a:prstClr>
                </a:solidFill>
              </a:rPr>
              <a:t>T</a:t>
            </a:r>
            <a:r>
              <a:rPr lang="en-GB" sz="1400" dirty="0">
                <a:solidFill>
                  <a:prstClr val="black">
                    <a:hueOff val="0"/>
                    <a:satOff val="0"/>
                    <a:lumOff val="0"/>
                    <a:alphaOff val="0"/>
                  </a:prstClr>
                </a:solidFill>
              </a:rPr>
              <a:t>he termination of the technical assistance contract is 11 November 2013.</a:t>
            </a:r>
            <a:endParaRPr lang="tr-TR" sz="1400" dirty="0">
              <a:solidFill>
                <a:prstClr val="black">
                  <a:hueOff val="0"/>
                  <a:satOff val="0"/>
                  <a:lumOff val="0"/>
                  <a:alphaOff val="0"/>
                </a:prstClr>
              </a:solidFill>
            </a:endParaRPr>
          </a:p>
          <a:p>
            <a:pPr marL="171450" indent="-171450">
              <a:buFont typeface="Arial" pitchFamily="34" charset="0"/>
              <a:buChar char="•"/>
            </a:pPr>
            <a:endParaRPr lang="en-US" sz="1200" dirty="0">
              <a:solidFill>
                <a:prstClr val="black">
                  <a:hueOff val="0"/>
                  <a:satOff val="0"/>
                  <a:lumOff val="0"/>
                  <a:alphaOff val="0"/>
                </a:prstClr>
              </a:solidFill>
            </a:endParaRPr>
          </a:p>
        </p:txBody>
      </p:sp>
      <p:grpSp>
        <p:nvGrpSpPr>
          <p:cNvPr id="21" name="8 Grup"/>
          <p:cNvGrpSpPr/>
          <p:nvPr/>
        </p:nvGrpSpPr>
        <p:grpSpPr>
          <a:xfrm>
            <a:off x="425683" y="1217844"/>
            <a:ext cx="8229599" cy="432048"/>
            <a:chOff x="0" y="0"/>
            <a:chExt cx="8229599" cy="617557"/>
          </a:xfrm>
        </p:grpSpPr>
        <p:sp>
          <p:nvSpPr>
            <p:cNvPr id="22" name="9 Yuvarlatılmış Dikdörtgen"/>
            <p:cNvSpPr/>
            <p:nvPr/>
          </p:nvSpPr>
          <p:spPr>
            <a:xfrm>
              <a:off x="0" y="0"/>
              <a:ext cx="8229599" cy="617557"/>
            </a:xfrm>
            <a:prstGeom prst="roundRect">
              <a:avLst/>
            </a:prstGeom>
            <a:solidFill>
              <a:schemeClr val="accent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Yuvarlatılmış Dikdörtgen 4"/>
            <p:cNvSpPr/>
            <p:nvPr/>
          </p:nvSpPr>
          <p:spPr>
            <a:xfrm>
              <a:off x="30147" y="30147"/>
              <a:ext cx="8169305" cy="5572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defTabSz="666750">
                <a:lnSpc>
                  <a:spcPct val="90000"/>
                </a:lnSpc>
                <a:spcBef>
                  <a:spcPct val="0"/>
                </a:spcBef>
                <a:spcAft>
                  <a:spcPct val="35000"/>
                </a:spcAft>
              </a:pPr>
              <a:r>
                <a:rPr lang="en-GB" sz="1600" b="1" dirty="0">
                  <a:solidFill>
                    <a:prstClr val="white"/>
                  </a:solidFill>
                </a:rPr>
                <a:t>OVERVIEW OF THE IMPLEMENTATION OF THE</a:t>
              </a:r>
              <a:r>
                <a:rPr lang="tr-TR" sz="1600" b="1" dirty="0">
                  <a:solidFill>
                    <a:prstClr val="white"/>
                  </a:solidFill>
                </a:rPr>
                <a:t> </a:t>
              </a:r>
              <a:r>
                <a:rPr lang="en-GB" sz="1600" b="1" dirty="0">
                  <a:solidFill>
                    <a:prstClr val="white"/>
                  </a:solidFill>
                </a:rPr>
                <a:t>OPERATIONAL PROGRAMME</a:t>
              </a:r>
              <a:endParaRPr lang="tr-TR" sz="1500" b="1" dirty="0">
                <a:solidFill>
                  <a:prstClr val="white"/>
                </a:solidFill>
              </a:endParaRPr>
            </a:p>
          </p:txBody>
        </p:sp>
      </p:grpSp>
    </p:spTree>
    <p:extLst>
      <p:ext uri="{BB962C8B-B14F-4D97-AF65-F5344CB8AC3E}">
        <p14:creationId xmlns:p14="http://schemas.microsoft.com/office/powerpoint/2010/main" xmlns="" val="13757133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a:xfrm>
            <a:off x="457200" y="500042"/>
            <a:ext cx="8229600" cy="928694"/>
          </a:xfrm>
        </p:spPr>
        <p:txBody>
          <a:bodyPr>
            <a:normAutofit fontScale="90000"/>
          </a:bodyPr>
          <a:lstStyle/>
          <a:p>
            <a:r>
              <a:rPr lang="tr-TR" b="1" dirty="0" smtClean="0"/>
              <a:t>                </a:t>
            </a:r>
            <a:br>
              <a:rPr lang="tr-TR" b="1" dirty="0" smtClean="0"/>
            </a:br>
            <a:endParaRPr lang="tr-TR" sz="3600" dirty="0">
              <a:solidFill>
                <a:schemeClr val="accent6">
                  <a:lumMod val="75000"/>
                </a:schemeClr>
              </a:solidFill>
            </a:endParaRPr>
          </a:p>
        </p:txBody>
      </p:sp>
      <p:grpSp>
        <p:nvGrpSpPr>
          <p:cNvPr id="21" name="8 Grup"/>
          <p:cNvGrpSpPr/>
          <p:nvPr/>
        </p:nvGrpSpPr>
        <p:grpSpPr>
          <a:xfrm>
            <a:off x="425683" y="1217844"/>
            <a:ext cx="8229599" cy="432048"/>
            <a:chOff x="0" y="0"/>
            <a:chExt cx="8229599" cy="617557"/>
          </a:xfrm>
        </p:grpSpPr>
        <p:sp>
          <p:nvSpPr>
            <p:cNvPr id="22" name="9 Yuvarlatılmış Dikdörtgen"/>
            <p:cNvSpPr/>
            <p:nvPr/>
          </p:nvSpPr>
          <p:spPr>
            <a:xfrm>
              <a:off x="0" y="0"/>
              <a:ext cx="8229599" cy="617557"/>
            </a:xfrm>
            <a:prstGeom prst="roundRect">
              <a:avLst/>
            </a:prstGeom>
            <a:solidFill>
              <a:schemeClr val="accent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Yuvarlatılmış Dikdörtgen 4"/>
            <p:cNvSpPr/>
            <p:nvPr/>
          </p:nvSpPr>
          <p:spPr>
            <a:xfrm>
              <a:off x="30147" y="30147"/>
              <a:ext cx="8169305" cy="5572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r>
                <a:rPr lang="tr-TR" sz="1600" b="1" dirty="0">
                  <a:solidFill>
                    <a:prstClr val="white"/>
                  </a:solidFill>
                </a:rPr>
                <a:t>OTHER OPERATIONS</a:t>
              </a:r>
            </a:p>
          </p:txBody>
        </p:sp>
      </p:grpSp>
      <p:sp>
        <p:nvSpPr>
          <p:cNvPr id="3" name="İçerik Yer Tutucusu 2"/>
          <p:cNvSpPr>
            <a:spLocks noGrp="1"/>
          </p:cNvSpPr>
          <p:nvPr>
            <p:ph idx="1"/>
          </p:nvPr>
        </p:nvSpPr>
        <p:spPr>
          <a:xfrm>
            <a:off x="457200" y="1600201"/>
            <a:ext cx="8229600" cy="4205063"/>
          </a:xfrm>
        </p:spPr>
        <p:txBody>
          <a:bodyPr>
            <a:normAutofit fontScale="70000" lnSpcReduction="20000"/>
          </a:bodyPr>
          <a:lstStyle/>
          <a:p>
            <a:pPr marL="457200" lvl="1" indent="0">
              <a:buNone/>
            </a:pPr>
            <a:endParaRPr lang="tr-TR" b="1" dirty="0"/>
          </a:p>
          <a:p>
            <a:pPr lvl="1">
              <a:buFont typeface="Arial" pitchFamily="34" charset="0"/>
              <a:buChar char="•"/>
            </a:pPr>
            <a:r>
              <a:rPr lang="en-GB" dirty="0" smtClean="0"/>
              <a:t>Increasing </a:t>
            </a:r>
            <a:r>
              <a:rPr lang="en-GB" dirty="0"/>
              <a:t>Women’s Employment Through Pilot Implementation of The Childcare Incentives Model</a:t>
            </a:r>
            <a:endParaRPr lang="tr-TR" dirty="0"/>
          </a:p>
          <a:p>
            <a:pPr lvl="1">
              <a:buFont typeface="Arial" pitchFamily="34" charset="0"/>
              <a:buChar char="•"/>
            </a:pPr>
            <a:r>
              <a:rPr lang="en-GB" dirty="0"/>
              <a:t>Supporting Women’s Employment in the Tourism Sector</a:t>
            </a:r>
            <a:endParaRPr lang="tr-TR" dirty="0"/>
          </a:p>
          <a:p>
            <a:pPr lvl="1">
              <a:buFont typeface="Arial" pitchFamily="34" charset="0"/>
              <a:buChar char="•"/>
            </a:pPr>
            <a:r>
              <a:rPr lang="en-GB" dirty="0"/>
              <a:t>Promoting Youth Employment Operation (PYE – II)</a:t>
            </a:r>
            <a:endParaRPr lang="tr-TR" dirty="0"/>
          </a:p>
          <a:p>
            <a:pPr lvl="1">
              <a:buFont typeface="Arial" pitchFamily="34" charset="0"/>
              <a:buChar char="•"/>
            </a:pPr>
            <a:r>
              <a:rPr lang="en-GB" dirty="0"/>
              <a:t>Promoting Registered Employment Through Innovative Measures Operation (PRE - II)</a:t>
            </a:r>
            <a:endParaRPr lang="tr-TR" dirty="0"/>
          </a:p>
          <a:p>
            <a:pPr lvl="1">
              <a:buFont typeface="Arial" pitchFamily="34" charset="0"/>
              <a:buChar char="•"/>
            </a:pPr>
            <a:r>
              <a:rPr lang="en-GB" dirty="0"/>
              <a:t>Improving the Quality of Public Employment Services Operation- II (PES - II)</a:t>
            </a:r>
            <a:endParaRPr lang="tr-TR" dirty="0"/>
          </a:p>
          <a:p>
            <a:pPr lvl="1">
              <a:buFont typeface="Arial" pitchFamily="34" charset="0"/>
              <a:buChar char="•"/>
            </a:pPr>
            <a:r>
              <a:rPr lang="en-GB" dirty="0"/>
              <a:t>Increasing Enrolment Rates Especially for Girls Operation-II (IER -II)</a:t>
            </a:r>
            <a:endParaRPr lang="tr-TR" dirty="0"/>
          </a:p>
          <a:p>
            <a:pPr lvl="1">
              <a:buFont typeface="Arial" pitchFamily="34" charset="0"/>
              <a:buChar char="•"/>
            </a:pPr>
            <a:r>
              <a:rPr lang="en-GB" dirty="0"/>
              <a:t>Improving the Quality of Vocational Education and Training in Turkey- II (IQVET - II)</a:t>
            </a:r>
            <a:endParaRPr lang="tr-TR" dirty="0"/>
          </a:p>
          <a:p>
            <a:pPr lvl="1">
              <a:buFont typeface="Arial" pitchFamily="34" charset="0"/>
              <a:buChar char="•"/>
            </a:pPr>
            <a:r>
              <a:rPr lang="en-GB" dirty="0"/>
              <a:t>Promoting Lifelong Learning Operation- II (LLL - II)</a:t>
            </a:r>
            <a:endParaRPr lang="tr-TR" dirty="0"/>
          </a:p>
          <a:p>
            <a:endParaRPr lang="tr-TR" dirty="0"/>
          </a:p>
        </p:txBody>
      </p:sp>
    </p:spTree>
    <p:extLst>
      <p:ext uri="{BB962C8B-B14F-4D97-AF65-F5344CB8AC3E}">
        <p14:creationId xmlns:p14="http://schemas.microsoft.com/office/powerpoint/2010/main" xmlns="" val="38175829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a:xfrm>
            <a:off x="457200" y="500042"/>
            <a:ext cx="8229600" cy="928694"/>
          </a:xfrm>
        </p:spPr>
        <p:txBody>
          <a:bodyPr>
            <a:normAutofit fontScale="90000"/>
          </a:bodyPr>
          <a:lstStyle/>
          <a:p>
            <a:r>
              <a:rPr lang="tr-TR" b="1" dirty="0" smtClean="0"/>
              <a:t>                </a:t>
            </a:r>
            <a:br>
              <a:rPr lang="tr-TR" b="1" dirty="0" smtClean="0"/>
            </a:br>
            <a:endParaRPr lang="tr-TR" sz="3600" dirty="0">
              <a:solidFill>
                <a:schemeClr val="accent6">
                  <a:lumMod val="75000"/>
                </a:schemeClr>
              </a:solidFill>
            </a:endParaRPr>
          </a:p>
        </p:txBody>
      </p:sp>
      <p:grpSp>
        <p:nvGrpSpPr>
          <p:cNvPr id="21" name="8 Grup"/>
          <p:cNvGrpSpPr/>
          <p:nvPr/>
        </p:nvGrpSpPr>
        <p:grpSpPr>
          <a:xfrm>
            <a:off x="425683" y="1217844"/>
            <a:ext cx="8229599" cy="432048"/>
            <a:chOff x="0" y="0"/>
            <a:chExt cx="8229599" cy="617557"/>
          </a:xfrm>
        </p:grpSpPr>
        <p:sp>
          <p:nvSpPr>
            <p:cNvPr id="22" name="9 Yuvarlatılmış Dikdörtgen"/>
            <p:cNvSpPr/>
            <p:nvPr/>
          </p:nvSpPr>
          <p:spPr>
            <a:xfrm>
              <a:off x="0" y="0"/>
              <a:ext cx="8229599" cy="617557"/>
            </a:xfrm>
            <a:prstGeom prst="roundRect">
              <a:avLst/>
            </a:prstGeom>
            <a:solidFill>
              <a:schemeClr val="accent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Yuvarlatılmış Dikdörtgen 4"/>
            <p:cNvSpPr/>
            <p:nvPr/>
          </p:nvSpPr>
          <p:spPr>
            <a:xfrm>
              <a:off x="30147" y="30147"/>
              <a:ext cx="8169305" cy="5572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r>
                <a:rPr lang="tr-TR" sz="1600" b="1" dirty="0">
                  <a:solidFill>
                    <a:prstClr val="white"/>
                  </a:solidFill>
                </a:rPr>
                <a:t>OTHER OPERATIONS</a:t>
              </a:r>
            </a:p>
          </p:txBody>
        </p:sp>
      </p:grpSp>
      <p:sp>
        <p:nvSpPr>
          <p:cNvPr id="3" name="İçerik Yer Tutucusu 2"/>
          <p:cNvSpPr>
            <a:spLocks noGrp="1"/>
          </p:cNvSpPr>
          <p:nvPr>
            <p:ph idx="1"/>
          </p:nvPr>
        </p:nvSpPr>
        <p:spPr/>
        <p:txBody>
          <a:bodyPr>
            <a:normAutofit fontScale="25000" lnSpcReduction="20000"/>
          </a:bodyPr>
          <a:lstStyle/>
          <a:p>
            <a:pPr marL="457200" lvl="1" indent="0">
              <a:buNone/>
            </a:pPr>
            <a:endParaRPr lang="tr-TR" dirty="0"/>
          </a:p>
          <a:p>
            <a:pPr lvl="1">
              <a:buFont typeface="Arial" pitchFamily="34" charset="0"/>
              <a:buChar char="•"/>
            </a:pPr>
            <a:r>
              <a:rPr lang="en-GB" sz="7200" dirty="0"/>
              <a:t>Increasing Adaptability of Employers and Employees to the Changes in Global Economy- I (ADAPT - I)</a:t>
            </a:r>
            <a:endParaRPr lang="tr-TR" sz="7200" dirty="0"/>
          </a:p>
          <a:p>
            <a:pPr lvl="1">
              <a:buFont typeface="Arial" pitchFamily="34" charset="0"/>
              <a:buChar char="•"/>
            </a:pPr>
            <a:r>
              <a:rPr lang="en-GB" sz="7200" dirty="0"/>
              <a:t>Increasing the Adaptability of Employers and Employees in Tourism Sector (ADAPT - TOURISM)</a:t>
            </a:r>
            <a:endParaRPr lang="tr-TR" sz="7200" dirty="0"/>
          </a:p>
          <a:p>
            <a:pPr lvl="1">
              <a:buFont typeface="Arial" pitchFamily="34" charset="0"/>
              <a:buChar char="•"/>
            </a:pPr>
            <a:r>
              <a:rPr lang="en-GB" sz="7200" dirty="0"/>
              <a:t>Increasing the Adaptability of Tradesmen and Craftsmen (ADAPT - TESK)</a:t>
            </a:r>
            <a:endParaRPr lang="tr-TR" sz="7200" dirty="0"/>
          </a:p>
          <a:p>
            <a:pPr lvl="1">
              <a:buFont typeface="Arial" pitchFamily="34" charset="0"/>
              <a:buChar char="•"/>
            </a:pPr>
            <a:r>
              <a:rPr lang="en-GB" sz="7200" dirty="0"/>
              <a:t>Individual Grant Scheme for Facilitating Access of Disadvantaged Higher Education Students to Labour </a:t>
            </a:r>
            <a:r>
              <a:rPr lang="en-GB" sz="7200" dirty="0" smtClean="0"/>
              <a:t>Market</a:t>
            </a:r>
            <a:r>
              <a:rPr lang="tr-TR" sz="7200" dirty="0" smtClean="0"/>
              <a:t>***</a:t>
            </a:r>
            <a:endParaRPr lang="tr-TR" sz="7200" dirty="0"/>
          </a:p>
          <a:p>
            <a:pPr lvl="1">
              <a:buFont typeface="Arial" pitchFamily="34" charset="0"/>
              <a:buChar char="•"/>
            </a:pPr>
            <a:r>
              <a:rPr lang="en-GB" sz="7200" dirty="0"/>
              <a:t>Employment and Social Support Services Coordination and Implementation Model for the Integration of Disadvantaged Persons </a:t>
            </a:r>
            <a:endParaRPr lang="tr-TR" sz="7200" dirty="0"/>
          </a:p>
          <a:p>
            <a:pPr lvl="1">
              <a:buFont typeface="Arial" pitchFamily="34" charset="0"/>
              <a:buChar char="•"/>
            </a:pPr>
            <a:r>
              <a:rPr lang="en-GB" sz="7200" dirty="0"/>
              <a:t>Improving Social Integration and Employability of Disadvantaged Persons</a:t>
            </a:r>
            <a:endParaRPr lang="tr-TR" sz="7200" dirty="0"/>
          </a:p>
          <a:p>
            <a:pPr lvl="1">
              <a:buFont typeface="Arial" pitchFamily="34" charset="0"/>
              <a:buChar char="•"/>
            </a:pPr>
            <a:r>
              <a:rPr lang="en-GB" sz="7200" dirty="0"/>
              <a:t>Elimination of Worst Forms of Child Labour in Seasonal Commercial Agriculture</a:t>
            </a:r>
            <a:endParaRPr lang="tr-TR" sz="7200" dirty="0"/>
          </a:p>
          <a:p>
            <a:pPr lvl="1">
              <a:buFont typeface="Arial" pitchFamily="34" charset="0"/>
              <a:buChar char="•"/>
            </a:pPr>
            <a:r>
              <a:rPr lang="en-GB" sz="7200" dirty="0"/>
              <a:t>Promoting Active Inclusion In </a:t>
            </a:r>
            <a:r>
              <a:rPr lang="en-GB" sz="7200" dirty="0" smtClean="0"/>
              <a:t>Turkey</a:t>
            </a:r>
            <a:endParaRPr lang="tr-TR" sz="7200" dirty="0"/>
          </a:p>
          <a:p>
            <a:pPr lvl="1">
              <a:buFont typeface="Arial" pitchFamily="34" charset="0"/>
              <a:buChar char="•"/>
            </a:pPr>
            <a:r>
              <a:rPr lang="en-GB" sz="7200" dirty="0"/>
              <a:t>Promoting Social Inclusion in densely Roma Populated </a:t>
            </a:r>
            <a:r>
              <a:rPr lang="en-GB" sz="7200" dirty="0" smtClean="0"/>
              <a:t>Areas</a:t>
            </a:r>
            <a:endParaRPr lang="tr-TR" sz="7200" dirty="0"/>
          </a:p>
        </p:txBody>
      </p:sp>
    </p:spTree>
    <p:extLst>
      <p:ext uri="{BB962C8B-B14F-4D97-AF65-F5344CB8AC3E}">
        <p14:creationId xmlns:p14="http://schemas.microsoft.com/office/powerpoint/2010/main" xmlns="" val="42839996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İçerik Yer Tutucusu"/>
          <p:cNvSpPr>
            <a:spLocks noGrp="1"/>
          </p:cNvSpPr>
          <p:nvPr>
            <p:ph idx="1"/>
          </p:nvPr>
        </p:nvSpPr>
        <p:spPr/>
        <p:txBody>
          <a:bodyPr>
            <a:normAutofit/>
          </a:bodyPr>
          <a:lstStyle/>
          <a:p>
            <a:r>
              <a:rPr lang="tr-TR" sz="2400" dirty="0" err="1" smtClean="0"/>
              <a:t>Eligible</a:t>
            </a:r>
            <a:r>
              <a:rPr lang="tr-TR" sz="2400" dirty="0" smtClean="0"/>
              <a:t> </a:t>
            </a:r>
            <a:r>
              <a:rPr lang="tr-TR" sz="2400" dirty="0" err="1" smtClean="0"/>
              <a:t>regions</a:t>
            </a:r>
            <a:r>
              <a:rPr lang="tr-TR" sz="2400" dirty="0" smtClean="0"/>
              <a:t> </a:t>
            </a:r>
            <a:r>
              <a:rPr lang="tr-TR" sz="2400" dirty="0" err="1" smtClean="0"/>
              <a:t>and</a:t>
            </a:r>
            <a:r>
              <a:rPr lang="tr-TR" sz="2400" dirty="0" smtClean="0"/>
              <a:t> </a:t>
            </a:r>
            <a:r>
              <a:rPr lang="tr-TR" sz="2400" dirty="0" err="1" smtClean="0"/>
              <a:t>financial</a:t>
            </a:r>
            <a:r>
              <a:rPr lang="tr-TR" sz="2400" dirty="0" smtClean="0"/>
              <a:t> </a:t>
            </a:r>
            <a:r>
              <a:rPr lang="tr-TR" sz="2400" dirty="0" err="1" smtClean="0"/>
              <a:t>allocations</a:t>
            </a:r>
            <a:r>
              <a:rPr lang="tr-TR" sz="2400" dirty="0" smtClean="0"/>
              <a:t>:</a:t>
            </a:r>
          </a:p>
          <a:p>
            <a:pPr lvl="1">
              <a:buFont typeface="Arial" pitchFamily="34" charset="0"/>
              <a:buChar char="•"/>
            </a:pPr>
            <a:r>
              <a:rPr lang="en-GB" sz="2000" dirty="0" smtClean="0"/>
              <a:t>majority (at least 50%) of financial resources </a:t>
            </a:r>
            <a:r>
              <a:rPr lang="tr-TR" sz="2000" dirty="0" smtClean="0"/>
              <a:t>: </a:t>
            </a:r>
            <a:r>
              <a:rPr lang="en-GB" sz="2000" dirty="0" smtClean="0"/>
              <a:t>whose per capita income is below 75% of Turkey average. </a:t>
            </a:r>
            <a:endParaRPr lang="tr-TR" sz="2000" dirty="0" smtClean="0"/>
          </a:p>
          <a:p>
            <a:pPr lvl="1">
              <a:buFont typeface="Arial" pitchFamily="34" charset="0"/>
              <a:buChar char="•"/>
            </a:pPr>
            <a:r>
              <a:rPr lang="tr-TR" sz="2000" dirty="0" smtClean="0"/>
              <a:t>f</a:t>
            </a:r>
            <a:r>
              <a:rPr lang="en-GB" sz="2000" dirty="0" err="1" smtClean="0"/>
              <a:t>inancial</a:t>
            </a:r>
            <a:r>
              <a:rPr lang="en-GB" sz="2000" dirty="0" smtClean="0"/>
              <a:t> resources at national level was increased from 10% to 20%</a:t>
            </a:r>
            <a:r>
              <a:rPr lang="tr-TR" sz="2000" dirty="0" smtClean="0"/>
              <a:t> </a:t>
            </a:r>
            <a:r>
              <a:rPr lang="tr-TR" sz="2000" dirty="0" err="1" smtClean="0"/>
              <a:t>max</a:t>
            </a:r>
            <a:r>
              <a:rPr lang="tr-TR" sz="2000" dirty="0" smtClean="0"/>
              <a:t>.</a:t>
            </a:r>
          </a:p>
          <a:p>
            <a:pPr lvl="1">
              <a:buFont typeface="Arial" pitchFamily="34" charset="0"/>
              <a:buChar char="•"/>
            </a:pPr>
            <a:r>
              <a:rPr lang="en-GB" sz="2000" dirty="0" smtClean="0"/>
              <a:t>allocation to other regions was increased from 20% to 35%</a:t>
            </a:r>
            <a:r>
              <a:rPr lang="tr-TR" sz="2000" dirty="0" smtClean="0"/>
              <a:t> </a:t>
            </a:r>
            <a:r>
              <a:rPr lang="tr-TR" sz="2000" dirty="0" err="1" smtClean="0"/>
              <a:t>max</a:t>
            </a:r>
            <a:r>
              <a:rPr lang="tr-TR" sz="2000" dirty="0" smtClean="0"/>
              <a:t>.</a:t>
            </a:r>
          </a:p>
          <a:p>
            <a:pPr lvl="1">
              <a:buFont typeface="Arial" pitchFamily="34" charset="0"/>
              <a:buChar char="•"/>
            </a:pPr>
            <a:endParaRPr lang="tr-TR" sz="2000" dirty="0"/>
          </a:p>
          <a:p>
            <a:pPr lvl="1">
              <a:buFont typeface="Arial" pitchFamily="34" charset="0"/>
              <a:buChar char="•"/>
            </a:pPr>
            <a:endParaRPr lang="tr-TR" sz="2000" dirty="0" smtClean="0"/>
          </a:p>
        </p:txBody>
      </p:sp>
      <p:grpSp>
        <p:nvGrpSpPr>
          <p:cNvPr id="7" name="8 Grup"/>
          <p:cNvGrpSpPr/>
          <p:nvPr/>
        </p:nvGrpSpPr>
        <p:grpSpPr>
          <a:xfrm>
            <a:off x="425683" y="1217844"/>
            <a:ext cx="8229599" cy="432048"/>
            <a:chOff x="0" y="0"/>
            <a:chExt cx="8229599" cy="617557"/>
          </a:xfrm>
        </p:grpSpPr>
        <p:sp>
          <p:nvSpPr>
            <p:cNvPr id="8" name="9 Yuvarlatılmış Dikdörtgen"/>
            <p:cNvSpPr/>
            <p:nvPr/>
          </p:nvSpPr>
          <p:spPr>
            <a:xfrm>
              <a:off x="0" y="0"/>
              <a:ext cx="8229599" cy="617557"/>
            </a:xfrm>
            <a:prstGeom prst="roundRect">
              <a:avLst/>
            </a:prstGeom>
            <a:solidFill>
              <a:schemeClr val="accent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 name="Yuvarlatılmış Dikdörtgen 4"/>
            <p:cNvSpPr/>
            <p:nvPr/>
          </p:nvSpPr>
          <p:spPr>
            <a:xfrm>
              <a:off x="30147" y="30147"/>
              <a:ext cx="8169305" cy="5572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defTabSz="666750">
                <a:lnSpc>
                  <a:spcPct val="90000"/>
                </a:lnSpc>
                <a:spcBef>
                  <a:spcPct val="0"/>
                </a:spcBef>
                <a:spcAft>
                  <a:spcPct val="35000"/>
                </a:spcAft>
              </a:pPr>
              <a:r>
                <a:rPr lang="en-GB" sz="1600" b="1" dirty="0">
                  <a:solidFill>
                    <a:prstClr val="white"/>
                  </a:solidFill>
                </a:rPr>
                <a:t>UPDATE OF HRD OP FOR 2012- 2013</a:t>
              </a:r>
              <a:endParaRPr lang="tr-TR" sz="1500" b="1" dirty="0">
                <a:solidFill>
                  <a:prstClr val="white"/>
                </a:solidFill>
              </a:endParaRPr>
            </a:p>
          </p:txBody>
        </p:sp>
      </p:grpSp>
      <p:pic>
        <p:nvPicPr>
          <p:cNvPr id="3074" name="Picture 2" descr="C:\Users\onur.tatar\Desktop\harita.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37466" y="3717032"/>
            <a:ext cx="4206031" cy="19307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470850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İçerik Yer Tutucusu"/>
          <p:cNvSpPr>
            <a:spLocks noGrp="1"/>
          </p:cNvSpPr>
          <p:nvPr>
            <p:ph idx="1"/>
          </p:nvPr>
        </p:nvSpPr>
        <p:spPr/>
        <p:txBody>
          <a:bodyPr>
            <a:normAutofit/>
          </a:bodyPr>
          <a:lstStyle/>
          <a:p>
            <a:r>
              <a:rPr lang="tr-TR" sz="1800" dirty="0" smtClean="0"/>
              <a:t>O</a:t>
            </a:r>
            <a:r>
              <a:rPr lang="en-GB" sz="1800" dirty="0" err="1" smtClean="0"/>
              <a:t>ccupational</a:t>
            </a:r>
            <a:r>
              <a:rPr lang="en-GB" sz="1800" dirty="0" smtClean="0"/>
              <a:t> health and safety issues</a:t>
            </a:r>
            <a:endParaRPr lang="tr-TR" sz="1800" dirty="0" smtClean="0"/>
          </a:p>
          <a:p>
            <a:r>
              <a:rPr lang="tr-TR" sz="1800" dirty="0" smtClean="0"/>
              <a:t>T</a:t>
            </a:r>
            <a:r>
              <a:rPr lang="en-GB" sz="1800" dirty="0" smtClean="0"/>
              <a:t>he capacity of business and professional consultants</a:t>
            </a:r>
            <a:endParaRPr lang="tr-TR" sz="1800" dirty="0" smtClean="0"/>
          </a:p>
          <a:p>
            <a:r>
              <a:rPr lang="tr-TR" sz="1800" dirty="0" smtClean="0"/>
              <a:t>D</a:t>
            </a:r>
            <a:r>
              <a:rPr lang="en-GB" sz="1800" dirty="0" err="1" smtClean="0"/>
              <a:t>istance</a:t>
            </a:r>
            <a:r>
              <a:rPr lang="en-GB" sz="1800" dirty="0" smtClean="0"/>
              <a:t> education and e-learning applications</a:t>
            </a:r>
            <a:endParaRPr lang="tr-TR" sz="1800" dirty="0" smtClean="0"/>
          </a:p>
          <a:p>
            <a:r>
              <a:rPr lang="tr-TR" sz="1800" dirty="0" err="1" smtClean="0"/>
              <a:t>The</a:t>
            </a:r>
            <a:r>
              <a:rPr lang="tr-TR" sz="1800" dirty="0" smtClean="0"/>
              <a:t> </a:t>
            </a:r>
            <a:r>
              <a:rPr lang="en-GB" sz="1800" dirty="0" smtClean="0"/>
              <a:t>universities</a:t>
            </a:r>
            <a:endParaRPr lang="tr-TR" sz="1800" dirty="0" smtClean="0"/>
          </a:p>
          <a:p>
            <a:r>
              <a:rPr lang="tr-TR" sz="1800" dirty="0"/>
              <a:t>A</a:t>
            </a:r>
            <a:r>
              <a:rPr lang="en-GB" sz="1800" dirty="0" err="1"/>
              <a:t>rrangements</a:t>
            </a:r>
            <a:r>
              <a:rPr lang="en-GB" sz="1800" dirty="0"/>
              <a:t> brought by the "4+4+4 Education System" to be inserted in the OP</a:t>
            </a:r>
            <a:r>
              <a:rPr lang="en-GB" sz="1800" dirty="0" smtClean="0"/>
              <a:t>.</a:t>
            </a:r>
            <a:endParaRPr lang="tr-TR" sz="1800" dirty="0" smtClean="0"/>
          </a:p>
          <a:p>
            <a:r>
              <a:rPr lang="tr-TR" sz="1800" dirty="0" err="1"/>
              <a:t>Target</a:t>
            </a:r>
            <a:r>
              <a:rPr lang="tr-TR" sz="1800" dirty="0"/>
              <a:t> </a:t>
            </a:r>
            <a:r>
              <a:rPr lang="tr-TR" sz="1800" dirty="0" err="1"/>
              <a:t>groups</a:t>
            </a:r>
            <a:r>
              <a:rPr lang="tr-TR" sz="1800" dirty="0"/>
              <a:t> of </a:t>
            </a:r>
            <a:r>
              <a:rPr lang="tr-TR" sz="1800" dirty="0" err="1"/>
              <a:t>Social</a:t>
            </a:r>
            <a:r>
              <a:rPr lang="tr-TR" sz="1800" dirty="0"/>
              <a:t> </a:t>
            </a:r>
            <a:r>
              <a:rPr lang="tr-TR" sz="1800" dirty="0" err="1" smtClean="0"/>
              <a:t>Inclusion</a:t>
            </a:r>
            <a:endParaRPr lang="tr-TR" sz="1800" dirty="0" smtClean="0"/>
          </a:p>
          <a:p>
            <a:r>
              <a:rPr lang="en-GB" sz="1800" dirty="0"/>
              <a:t>facilitating technical knowledge (know-how) transfer between businesses, employees and employer</a:t>
            </a:r>
            <a:r>
              <a:rPr lang="tr-TR" sz="1800" dirty="0" smtClean="0"/>
              <a:t>s</a:t>
            </a:r>
          </a:p>
          <a:p>
            <a:r>
              <a:rPr lang="tr-TR" sz="1800" dirty="0" smtClean="0">
                <a:hlinkClick r:id="rId2"/>
              </a:rPr>
              <a:t>http://www.ikg.gov.tr</a:t>
            </a:r>
            <a:r>
              <a:rPr lang="tr-TR" sz="1800" dirty="0" smtClean="0"/>
              <a:t> : New </a:t>
            </a:r>
            <a:r>
              <a:rPr lang="tr-TR" sz="1800" dirty="0" err="1" smtClean="0"/>
              <a:t>website</a:t>
            </a:r>
            <a:endParaRPr lang="tr-TR" sz="1800" dirty="0"/>
          </a:p>
          <a:p>
            <a:pPr marL="0" indent="0">
              <a:buNone/>
            </a:pPr>
            <a:endParaRPr lang="tr-TR" sz="1800" dirty="0"/>
          </a:p>
          <a:p>
            <a:pPr marL="0" indent="0">
              <a:buNone/>
            </a:pPr>
            <a:endParaRPr lang="tr-TR" sz="1800" dirty="0"/>
          </a:p>
        </p:txBody>
      </p:sp>
      <p:grpSp>
        <p:nvGrpSpPr>
          <p:cNvPr id="5" name="8 Grup"/>
          <p:cNvGrpSpPr/>
          <p:nvPr/>
        </p:nvGrpSpPr>
        <p:grpSpPr>
          <a:xfrm>
            <a:off x="425683" y="1217844"/>
            <a:ext cx="8229599" cy="432048"/>
            <a:chOff x="0" y="0"/>
            <a:chExt cx="8229599" cy="617557"/>
          </a:xfrm>
        </p:grpSpPr>
        <p:sp>
          <p:nvSpPr>
            <p:cNvPr id="7" name="9 Yuvarlatılmış Dikdörtgen"/>
            <p:cNvSpPr/>
            <p:nvPr/>
          </p:nvSpPr>
          <p:spPr>
            <a:xfrm>
              <a:off x="0" y="0"/>
              <a:ext cx="8229599" cy="617557"/>
            </a:xfrm>
            <a:prstGeom prst="roundRect">
              <a:avLst/>
            </a:prstGeom>
            <a:solidFill>
              <a:schemeClr val="accent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 name="Yuvarlatılmış Dikdörtgen 4"/>
            <p:cNvSpPr/>
            <p:nvPr/>
          </p:nvSpPr>
          <p:spPr>
            <a:xfrm>
              <a:off x="30147" y="30147"/>
              <a:ext cx="8169305" cy="5572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defTabSz="666750">
                <a:lnSpc>
                  <a:spcPct val="90000"/>
                </a:lnSpc>
                <a:spcBef>
                  <a:spcPct val="0"/>
                </a:spcBef>
                <a:spcAft>
                  <a:spcPct val="35000"/>
                </a:spcAft>
              </a:pPr>
              <a:r>
                <a:rPr lang="en-GB" sz="1600" b="1" dirty="0">
                  <a:solidFill>
                    <a:prstClr val="white"/>
                  </a:solidFill>
                </a:rPr>
                <a:t>UPDATE OF HRD OP FOR 2012- 2013</a:t>
              </a:r>
              <a:endParaRPr lang="tr-TR" sz="1500" b="1" dirty="0">
                <a:solidFill>
                  <a:prstClr val="white"/>
                </a:solidFill>
              </a:endParaRPr>
            </a:p>
          </p:txBody>
        </p:sp>
      </p:grpSp>
    </p:spTree>
    <p:extLst>
      <p:ext uri="{BB962C8B-B14F-4D97-AF65-F5344CB8AC3E}">
        <p14:creationId xmlns:p14="http://schemas.microsoft.com/office/powerpoint/2010/main" xmlns="" val="19360959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İçerik Yer Tutucusu 1"/>
          <p:cNvGraphicFramePr>
            <a:graphicFrameLocks noGrp="1"/>
          </p:cNvGraphicFramePr>
          <p:nvPr>
            <p:ph idx="1"/>
            <p:extLst>
              <p:ext uri="{D42A27DB-BD31-4B8C-83A1-F6EECF244321}">
                <p14:modId xmlns:p14="http://schemas.microsoft.com/office/powerpoint/2010/main" xmlns="" val="1088342176"/>
              </p:ext>
            </p:extLst>
          </p:nvPr>
        </p:nvGraphicFramePr>
        <p:xfrm>
          <a:off x="339942" y="1772817"/>
          <a:ext cx="8401080" cy="4032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6361361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5 İçerik Yer Tutucusu"/>
          <p:cNvSpPr>
            <a:spLocks noGrp="1"/>
          </p:cNvSpPr>
          <p:nvPr>
            <p:ph idx="1"/>
          </p:nvPr>
        </p:nvSpPr>
        <p:spPr>
          <a:xfrm>
            <a:off x="457200" y="1988840"/>
            <a:ext cx="4114800" cy="4137323"/>
          </a:xfrm>
        </p:spPr>
        <p:txBody>
          <a:bodyPr>
            <a:normAutofit fontScale="77500" lnSpcReduction="20000"/>
          </a:bodyPr>
          <a:lstStyle/>
          <a:p>
            <a:pPr algn="just">
              <a:buFont typeface="Wingdings" pitchFamily="2" charset="2"/>
              <a:buChar char="Ø"/>
            </a:pPr>
            <a:r>
              <a:rPr lang="en-GB" dirty="0" smtClean="0"/>
              <a:t>The Risk Management Committee (RMC), which is composed of coordinators of the Units, was convened on 7</a:t>
            </a:r>
            <a:r>
              <a:rPr lang="en-GB" baseline="30000" dirty="0" smtClean="0"/>
              <a:t>th</a:t>
            </a:r>
            <a:r>
              <a:rPr lang="en-GB" dirty="0" smtClean="0"/>
              <a:t> June 2012 and 27</a:t>
            </a:r>
            <a:r>
              <a:rPr lang="en-GB" baseline="30000" dirty="0" smtClean="0"/>
              <a:t>th</a:t>
            </a:r>
            <a:r>
              <a:rPr lang="en-GB" dirty="0" smtClean="0"/>
              <a:t> November 2012</a:t>
            </a:r>
            <a:endParaRPr lang="tr-TR" dirty="0" smtClean="0"/>
          </a:p>
          <a:p>
            <a:pPr lvl="1" algn="just">
              <a:buFont typeface="Wingdings" pitchFamily="2" charset="2"/>
              <a:buChar char="Ø"/>
            </a:pPr>
            <a:r>
              <a:rPr lang="en-GB" dirty="0" smtClean="0"/>
              <a:t>26 risks out of total 51 risks determined in 2012 were found as “high risks”</a:t>
            </a:r>
            <a:endParaRPr lang="tr-TR" dirty="0" smtClean="0"/>
          </a:p>
          <a:p>
            <a:pPr lvl="1" algn="just">
              <a:buFont typeface="Wingdings" pitchFamily="2" charset="2"/>
              <a:buChar char="Ø"/>
            </a:pPr>
            <a:r>
              <a:rPr lang="en-GB" dirty="0" smtClean="0"/>
              <a:t>20 risks were categorized as “medium risks”</a:t>
            </a:r>
            <a:endParaRPr lang="tr-TR" dirty="0" smtClean="0"/>
          </a:p>
          <a:p>
            <a:pPr lvl="1" algn="just">
              <a:buFont typeface="Wingdings" pitchFamily="2" charset="2"/>
              <a:buChar char="Ø"/>
            </a:pPr>
            <a:r>
              <a:rPr lang="en-GB" dirty="0" smtClean="0"/>
              <a:t>5 risks were defined as “low risks”</a:t>
            </a:r>
            <a:endParaRPr lang="tr-TR" dirty="0" smtClean="0"/>
          </a:p>
          <a:p>
            <a:pPr algn="just">
              <a:buNone/>
            </a:pPr>
            <a:endParaRPr lang="tr-TR" dirty="0" smtClean="0"/>
          </a:p>
          <a:p>
            <a:pPr algn="just"/>
            <a:endParaRPr lang="tr-TR" dirty="0"/>
          </a:p>
        </p:txBody>
      </p:sp>
      <p:graphicFrame>
        <p:nvGraphicFramePr>
          <p:cNvPr id="14" name="13 Grafik"/>
          <p:cNvGraphicFramePr/>
          <p:nvPr/>
        </p:nvGraphicFramePr>
        <p:xfrm>
          <a:off x="4499992" y="1916832"/>
          <a:ext cx="3840088" cy="3472160"/>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8 Grup"/>
          <p:cNvGrpSpPr/>
          <p:nvPr/>
        </p:nvGrpSpPr>
        <p:grpSpPr>
          <a:xfrm>
            <a:off x="425683" y="1217844"/>
            <a:ext cx="8229599" cy="432048"/>
            <a:chOff x="0" y="0"/>
            <a:chExt cx="8229599" cy="617557"/>
          </a:xfrm>
        </p:grpSpPr>
        <p:sp>
          <p:nvSpPr>
            <p:cNvPr id="8" name="9 Yuvarlatılmış Dikdörtgen"/>
            <p:cNvSpPr/>
            <p:nvPr/>
          </p:nvSpPr>
          <p:spPr>
            <a:xfrm>
              <a:off x="0" y="0"/>
              <a:ext cx="8229599" cy="617557"/>
            </a:xfrm>
            <a:prstGeom prst="roundRect">
              <a:avLst/>
            </a:prstGeom>
            <a:solidFill>
              <a:schemeClr val="accent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 name="Yuvarlatılmış Dikdörtgen 4"/>
            <p:cNvSpPr/>
            <p:nvPr/>
          </p:nvSpPr>
          <p:spPr>
            <a:xfrm>
              <a:off x="30147" y="30147"/>
              <a:ext cx="8169305" cy="5572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defTabSz="666750">
                <a:lnSpc>
                  <a:spcPct val="90000"/>
                </a:lnSpc>
                <a:spcBef>
                  <a:spcPct val="0"/>
                </a:spcBef>
                <a:spcAft>
                  <a:spcPct val="35000"/>
                </a:spcAft>
              </a:pPr>
              <a:r>
                <a:rPr lang="en-GB" sz="1600" b="1" dirty="0">
                  <a:solidFill>
                    <a:prstClr val="white"/>
                  </a:solidFill>
                </a:rPr>
                <a:t>RISKS AND MITIGATION ACTIONS</a:t>
              </a:r>
            </a:p>
          </p:txBody>
        </p:sp>
      </p:grpSp>
    </p:spTree>
    <p:extLst>
      <p:ext uri="{BB962C8B-B14F-4D97-AF65-F5344CB8AC3E}">
        <p14:creationId xmlns:p14="http://schemas.microsoft.com/office/powerpoint/2010/main" xmlns="" val="5067765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İçerik Yer Tutucusu 1"/>
          <p:cNvGraphicFramePr>
            <a:graphicFrameLocks noGrp="1"/>
          </p:cNvGraphicFramePr>
          <p:nvPr>
            <p:ph idx="1"/>
            <p:extLst>
              <p:ext uri="{D42A27DB-BD31-4B8C-83A1-F6EECF244321}">
                <p14:modId xmlns:p14="http://schemas.microsoft.com/office/powerpoint/2010/main" xmlns="" val="1804849622"/>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9755908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8 Grup"/>
          <p:cNvGrpSpPr/>
          <p:nvPr/>
        </p:nvGrpSpPr>
        <p:grpSpPr>
          <a:xfrm>
            <a:off x="425683" y="1217844"/>
            <a:ext cx="8229599" cy="432048"/>
            <a:chOff x="0" y="0"/>
            <a:chExt cx="8229599" cy="617557"/>
          </a:xfrm>
        </p:grpSpPr>
        <p:sp>
          <p:nvSpPr>
            <p:cNvPr id="8" name="9 Yuvarlatılmış Dikdörtgen"/>
            <p:cNvSpPr/>
            <p:nvPr/>
          </p:nvSpPr>
          <p:spPr>
            <a:xfrm>
              <a:off x="0" y="0"/>
              <a:ext cx="8229599" cy="617557"/>
            </a:xfrm>
            <a:prstGeom prst="roundRect">
              <a:avLst/>
            </a:prstGeom>
            <a:solidFill>
              <a:schemeClr val="accent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 name="Yuvarlatılmış Dikdörtgen 4"/>
            <p:cNvSpPr/>
            <p:nvPr/>
          </p:nvSpPr>
          <p:spPr>
            <a:xfrm>
              <a:off x="30147" y="30147"/>
              <a:ext cx="8169305" cy="5572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defTabSz="666750">
                <a:lnSpc>
                  <a:spcPct val="90000"/>
                </a:lnSpc>
                <a:spcBef>
                  <a:spcPct val="0"/>
                </a:spcBef>
                <a:spcAft>
                  <a:spcPct val="35000"/>
                </a:spcAft>
              </a:pPr>
              <a:r>
                <a:rPr lang="en-GB" sz="1600" b="1" dirty="0">
                  <a:solidFill>
                    <a:prstClr val="white"/>
                  </a:solidFill>
                </a:rPr>
                <a:t>INFORMATION AND PUBLICITY</a:t>
              </a:r>
            </a:p>
          </p:txBody>
        </p:sp>
      </p:grpSp>
      <p:sp>
        <p:nvSpPr>
          <p:cNvPr id="3" name="İçerik Yer Tutucusu 2"/>
          <p:cNvSpPr>
            <a:spLocks noGrp="1"/>
          </p:cNvSpPr>
          <p:nvPr>
            <p:ph idx="1"/>
          </p:nvPr>
        </p:nvSpPr>
        <p:spPr/>
        <p:txBody>
          <a:bodyPr>
            <a:normAutofit/>
          </a:bodyPr>
          <a:lstStyle/>
          <a:p>
            <a:r>
              <a:rPr lang="en-GB" sz="1800" dirty="0" smtClean="0"/>
              <a:t>Communication </a:t>
            </a:r>
            <a:r>
              <a:rPr lang="en-GB" sz="1800" dirty="0"/>
              <a:t>Strategy and Action </a:t>
            </a:r>
            <a:r>
              <a:rPr lang="en-GB" sz="1800" dirty="0" smtClean="0"/>
              <a:t>Plan </a:t>
            </a:r>
            <a:r>
              <a:rPr lang="en-GB" sz="1800" dirty="0"/>
              <a:t>(CSAP) for the period </a:t>
            </a:r>
            <a:r>
              <a:rPr lang="en-GB" sz="1800" dirty="0" smtClean="0"/>
              <a:t>2007-201</a:t>
            </a:r>
            <a:r>
              <a:rPr lang="tr-TR" sz="1800" dirty="0" smtClean="0"/>
              <a:t>3</a:t>
            </a:r>
          </a:p>
          <a:p>
            <a:pPr lvl="1"/>
            <a:r>
              <a:rPr lang="en-GB" sz="1800" dirty="0"/>
              <a:t>Raising awareness;</a:t>
            </a:r>
            <a:endParaRPr lang="tr-TR" sz="1800" dirty="0"/>
          </a:p>
          <a:p>
            <a:pPr lvl="1"/>
            <a:r>
              <a:rPr lang="en-GB" sz="1800" dirty="0"/>
              <a:t>Developing and disseminating information;</a:t>
            </a:r>
            <a:endParaRPr lang="tr-TR" sz="1800" dirty="0"/>
          </a:p>
          <a:p>
            <a:pPr lvl="1"/>
            <a:r>
              <a:rPr lang="en-GB" sz="1800" dirty="0"/>
              <a:t>Raising capacity of the HRD Operating Structure, Operation Beneficiaries and Grant Beneficiaries;</a:t>
            </a:r>
            <a:endParaRPr lang="tr-TR" sz="1800" dirty="0"/>
          </a:p>
          <a:p>
            <a:pPr lvl="1"/>
            <a:r>
              <a:rPr lang="en-GB" sz="1800" dirty="0"/>
              <a:t>Publicizing the EU's role and the achievements of the HRD OP.</a:t>
            </a:r>
            <a:endParaRPr lang="tr-TR" sz="1800" dirty="0"/>
          </a:p>
          <a:p>
            <a:endParaRPr lang="tr-TR" dirty="0" smtClean="0"/>
          </a:p>
          <a:p>
            <a:endParaRPr lang="tr-TR" dirty="0"/>
          </a:p>
        </p:txBody>
      </p:sp>
    </p:spTree>
    <p:extLst>
      <p:ext uri="{BB962C8B-B14F-4D97-AF65-F5344CB8AC3E}">
        <p14:creationId xmlns:p14="http://schemas.microsoft.com/office/powerpoint/2010/main" xmlns="" val="956090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İçerik Yer Tutucusu 1"/>
          <p:cNvGraphicFramePr>
            <a:graphicFrameLocks noGrp="1"/>
          </p:cNvGraphicFramePr>
          <p:nvPr>
            <p:ph idx="1"/>
            <p:extLst>
              <p:ext uri="{D42A27DB-BD31-4B8C-83A1-F6EECF244321}">
                <p14:modId xmlns:p14="http://schemas.microsoft.com/office/powerpoint/2010/main" xmlns="" val="742095015"/>
              </p:ext>
            </p:extLst>
          </p:nvPr>
        </p:nvGraphicFramePr>
        <p:xfrm>
          <a:off x="457200" y="1714488"/>
          <a:ext cx="8229600" cy="44116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 name="8 Grup"/>
          <p:cNvGrpSpPr/>
          <p:nvPr/>
        </p:nvGrpSpPr>
        <p:grpSpPr>
          <a:xfrm>
            <a:off x="425683" y="1217844"/>
            <a:ext cx="8229599" cy="432048"/>
            <a:chOff x="0" y="0"/>
            <a:chExt cx="8229599" cy="617557"/>
          </a:xfrm>
        </p:grpSpPr>
        <p:sp>
          <p:nvSpPr>
            <p:cNvPr id="7" name="9 Yuvarlatılmış Dikdörtgen"/>
            <p:cNvSpPr/>
            <p:nvPr/>
          </p:nvSpPr>
          <p:spPr>
            <a:xfrm>
              <a:off x="0" y="0"/>
              <a:ext cx="8229599" cy="617557"/>
            </a:xfrm>
            <a:prstGeom prst="roundRect">
              <a:avLst/>
            </a:prstGeom>
            <a:solidFill>
              <a:schemeClr val="accent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 name="Yuvarlatılmış Dikdörtgen 4"/>
            <p:cNvSpPr/>
            <p:nvPr/>
          </p:nvSpPr>
          <p:spPr>
            <a:xfrm>
              <a:off x="30147" y="30147"/>
              <a:ext cx="8169305" cy="5572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defTabSz="666750">
                <a:lnSpc>
                  <a:spcPct val="90000"/>
                </a:lnSpc>
                <a:spcBef>
                  <a:spcPct val="0"/>
                </a:spcBef>
                <a:spcAft>
                  <a:spcPct val="35000"/>
                </a:spcAft>
              </a:pPr>
              <a:r>
                <a:rPr lang="en-GB" sz="1600" b="1" dirty="0">
                  <a:solidFill>
                    <a:prstClr val="white"/>
                  </a:solidFill>
                </a:rPr>
                <a:t>IMPLEMENTATION OF HORIZONTAL ISSUES</a:t>
              </a:r>
            </a:p>
          </p:txBody>
        </p:sp>
      </p:grpSp>
    </p:spTree>
    <p:extLst>
      <p:ext uri="{BB962C8B-B14F-4D97-AF65-F5344CB8AC3E}">
        <p14:creationId xmlns:p14="http://schemas.microsoft.com/office/powerpoint/2010/main" xmlns="" val="12636134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İçerik Yer Tutucusu"/>
          <p:cNvSpPr>
            <a:spLocks noGrp="1"/>
          </p:cNvSpPr>
          <p:nvPr>
            <p:ph idx="1"/>
          </p:nvPr>
        </p:nvSpPr>
        <p:spPr/>
        <p:txBody>
          <a:bodyPr/>
          <a:lstStyle/>
          <a:p>
            <a:endParaRPr lang="tr-TR" dirty="0" smtClean="0"/>
          </a:p>
          <a:p>
            <a:endParaRPr lang="tr-TR" dirty="0" smtClean="0"/>
          </a:p>
          <a:p>
            <a:pPr marL="0" indent="0">
              <a:buNone/>
            </a:pPr>
            <a:endParaRPr lang="tr-TR" dirty="0" smtClean="0"/>
          </a:p>
        </p:txBody>
      </p:sp>
      <p:pic>
        <p:nvPicPr>
          <p:cNvPr id="1026" name="Picture 2" descr="C:\Users\onur.tatar\Desktop\BlankMapTurkeyProvince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69976" y="1772816"/>
            <a:ext cx="5400600" cy="263490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Metin kutusu 1"/>
          <p:cNvSpPr txBox="1"/>
          <p:nvPr/>
        </p:nvSpPr>
        <p:spPr>
          <a:xfrm>
            <a:off x="2339752" y="4725144"/>
            <a:ext cx="4680520" cy="769441"/>
          </a:xfrm>
          <a:prstGeom prst="rect">
            <a:avLst/>
          </a:prstGeom>
          <a:noFill/>
        </p:spPr>
        <p:txBody>
          <a:bodyPr wrap="square" rtlCol="0">
            <a:spAutoFit/>
          </a:bodyPr>
          <a:lstStyle/>
          <a:p>
            <a:pPr algn="ctr"/>
            <a:r>
              <a:rPr lang="tr-TR" sz="4400" b="1" dirty="0">
                <a:solidFill>
                  <a:srgbClr val="1F497D">
                    <a:lumMod val="75000"/>
                  </a:srgbClr>
                </a:solidFill>
              </a:rPr>
              <a:t>THANK YOU</a:t>
            </a:r>
          </a:p>
        </p:txBody>
      </p:sp>
    </p:spTree>
    <p:extLst>
      <p:ext uri="{BB962C8B-B14F-4D97-AF65-F5344CB8AC3E}">
        <p14:creationId xmlns:p14="http://schemas.microsoft.com/office/powerpoint/2010/main" xmlns="" val="37199819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İçerik Yer Tutucusu 1"/>
          <p:cNvGraphicFramePr>
            <a:graphicFrameLocks noGrp="1"/>
          </p:cNvGraphicFramePr>
          <p:nvPr>
            <p:ph idx="1"/>
            <p:extLst>
              <p:ext uri="{D42A27DB-BD31-4B8C-83A1-F6EECF244321}">
                <p14:modId xmlns:p14="http://schemas.microsoft.com/office/powerpoint/2010/main" xmlns="" val="4179133310"/>
              </p:ext>
            </p:extLst>
          </p:nvPr>
        </p:nvGraphicFramePr>
        <p:xfrm>
          <a:off x="457200" y="1500174"/>
          <a:ext cx="8229600" cy="46259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5 Grafik"/>
          <p:cNvGraphicFramePr/>
          <p:nvPr>
            <p:extLst>
              <p:ext uri="{D42A27DB-BD31-4B8C-83A1-F6EECF244321}">
                <p14:modId xmlns:p14="http://schemas.microsoft.com/office/powerpoint/2010/main" xmlns="" val="1270184708"/>
              </p:ext>
            </p:extLst>
          </p:nvPr>
        </p:nvGraphicFramePr>
        <p:xfrm>
          <a:off x="755576" y="2852936"/>
          <a:ext cx="3384376" cy="252028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7" name="5 Grafik"/>
          <p:cNvGraphicFramePr/>
          <p:nvPr>
            <p:extLst>
              <p:ext uri="{D42A27DB-BD31-4B8C-83A1-F6EECF244321}">
                <p14:modId xmlns:p14="http://schemas.microsoft.com/office/powerpoint/2010/main" xmlns="" val="3798970970"/>
              </p:ext>
            </p:extLst>
          </p:nvPr>
        </p:nvGraphicFramePr>
        <p:xfrm>
          <a:off x="4499992" y="2852936"/>
          <a:ext cx="3528392" cy="2448272"/>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xmlns="" val="36498060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İçerik Yer Tutucusu 1"/>
          <p:cNvGraphicFramePr>
            <a:graphicFrameLocks noGrp="1"/>
          </p:cNvGraphicFramePr>
          <p:nvPr>
            <p:ph idx="1"/>
            <p:extLst>
              <p:ext uri="{D42A27DB-BD31-4B8C-83A1-F6EECF244321}">
                <p14:modId xmlns:p14="http://schemas.microsoft.com/office/powerpoint/2010/main" xmlns="" val="4179133310"/>
              </p:ext>
            </p:extLst>
          </p:nvPr>
        </p:nvGraphicFramePr>
        <p:xfrm>
          <a:off x="457200" y="1500174"/>
          <a:ext cx="8229600" cy="46259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5 Grafik"/>
          <p:cNvGraphicFramePr/>
          <p:nvPr>
            <p:extLst>
              <p:ext uri="{D42A27DB-BD31-4B8C-83A1-F6EECF244321}">
                <p14:modId xmlns:p14="http://schemas.microsoft.com/office/powerpoint/2010/main" xmlns="" val="1270184708"/>
              </p:ext>
            </p:extLst>
          </p:nvPr>
        </p:nvGraphicFramePr>
        <p:xfrm>
          <a:off x="899592" y="2852936"/>
          <a:ext cx="3384376" cy="252028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5" name="4 Grafik"/>
          <p:cNvGraphicFramePr/>
          <p:nvPr>
            <p:extLst>
              <p:ext uri="{D42A27DB-BD31-4B8C-83A1-F6EECF244321}">
                <p14:modId xmlns:p14="http://schemas.microsoft.com/office/powerpoint/2010/main" xmlns="" val="1270184708"/>
              </p:ext>
            </p:extLst>
          </p:nvPr>
        </p:nvGraphicFramePr>
        <p:xfrm>
          <a:off x="4644008" y="2852936"/>
          <a:ext cx="3384376" cy="2520280"/>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xmlns="" val="36498060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İçerik Yer Tutucusu 1"/>
          <p:cNvGraphicFramePr>
            <a:graphicFrameLocks noGrp="1"/>
          </p:cNvGraphicFramePr>
          <p:nvPr>
            <p:ph idx="1"/>
            <p:extLst>
              <p:ext uri="{D42A27DB-BD31-4B8C-83A1-F6EECF244321}">
                <p14:modId xmlns:p14="http://schemas.microsoft.com/office/powerpoint/2010/main" xmlns="" val="3012122320"/>
              </p:ext>
            </p:extLst>
          </p:nvPr>
        </p:nvGraphicFramePr>
        <p:xfrm>
          <a:off x="457200" y="1500174"/>
          <a:ext cx="8229600" cy="46259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7 Tablo"/>
          <p:cNvGraphicFramePr>
            <a:graphicFrameLocks noGrp="1"/>
          </p:cNvGraphicFramePr>
          <p:nvPr>
            <p:extLst>
              <p:ext uri="{D42A27DB-BD31-4B8C-83A1-F6EECF244321}">
                <p14:modId xmlns:p14="http://schemas.microsoft.com/office/powerpoint/2010/main" xmlns="" val="2660029001"/>
              </p:ext>
            </p:extLst>
          </p:nvPr>
        </p:nvGraphicFramePr>
        <p:xfrm>
          <a:off x="1403648" y="2636912"/>
          <a:ext cx="6096000" cy="111252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a:txBody>
                    <a:bodyPr/>
                    <a:lstStyle/>
                    <a:p>
                      <a:pPr algn="l">
                        <a:spcAft>
                          <a:spcPts val="0"/>
                        </a:spcAft>
                      </a:pPr>
                      <a:r>
                        <a:rPr lang="tr-TR" sz="1100" dirty="0" err="1">
                          <a:solidFill>
                            <a:schemeClr val="bg1"/>
                          </a:solidFill>
                          <a:latin typeface="Calibri"/>
                          <a:ea typeface="Times New Roman"/>
                          <a:cs typeface="Times New Roman"/>
                        </a:rPr>
                        <a:t>Registered</a:t>
                      </a:r>
                      <a:r>
                        <a:rPr lang="tr-TR" sz="1100" dirty="0">
                          <a:solidFill>
                            <a:schemeClr val="bg1"/>
                          </a:solidFill>
                          <a:latin typeface="Calibri"/>
                          <a:ea typeface="Times New Roman"/>
                          <a:cs typeface="Times New Roman"/>
                        </a:rPr>
                        <a:t> </a:t>
                      </a:r>
                      <a:r>
                        <a:rPr lang="tr-TR" sz="1100" dirty="0" err="1">
                          <a:solidFill>
                            <a:schemeClr val="bg1"/>
                          </a:solidFill>
                          <a:latin typeface="Calibri"/>
                          <a:ea typeface="Times New Roman"/>
                          <a:cs typeface="Times New Roman"/>
                        </a:rPr>
                        <a:t>Employment</a:t>
                      </a:r>
                      <a:endParaRPr lang="tr-TR" sz="1200" dirty="0">
                        <a:solidFill>
                          <a:schemeClr val="bg1"/>
                        </a:solidFill>
                        <a:latin typeface="Times New Roman"/>
                        <a:ea typeface="Times New Roman"/>
                        <a:cs typeface="Times New Roman"/>
                      </a:endParaRPr>
                    </a:p>
                  </a:txBody>
                  <a:tcPr marL="44450" marR="44450" marT="0" marB="0" anchor="ctr"/>
                </a:tc>
                <a:tc>
                  <a:txBody>
                    <a:bodyPr/>
                    <a:lstStyle/>
                    <a:p>
                      <a:pPr algn="l">
                        <a:spcAft>
                          <a:spcPts val="0"/>
                        </a:spcAft>
                      </a:pPr>
                      <a:r>
                        <a:rPr lang="tr-TR" sz="1100" dirty="0" err="1">
                          <a:solidFill>
                            <a:schemeClr val="bg1"/>
                          </a:solidFill>
                          <a:latin typeface="Calibri"/>
                          <a:ea typeface="Times New Roman"/>
                          <a:cs typeface="Times New Roman"/>
                        </a:rPr>
                        <a:t>Registered</a:t>
                      </a:r>
                      <a:r>
                        <a:rPr lang="tr-TR" sz="1100" dirty="0">
                          <a:solidFill>
                            <a:schemeClr val="bg1"/>
                          </a:solidFill>
                          <a:latin typeface="Calibri"/>
                          <a:ea typeface="Times New Roman"/>
                          <a:cs typeface="Times New Roman"/>
                        </a:rPr>
                        <a:t> </a:t>
                      </a:r>
                      <a:r>
                        <a:rPr lang="tr-TR" sz="1100" dirty="0" err="1" smtClean="0">
                          <a:solidFill>
                            <a:schemeClr val="bg1"/>
                          </a:solidFill>
                          <a:latin typeface="Calibri"/>
                          <a:ea typeface="Times New Roman"/>
                          <a:cs typeface="Times New Roman"/>
                        </a:rPr>
                        <a:t>Workforce</a:t>
                      </a:r>
                      <a:r>
                        <a:rPr lang="tr-TR" sz="1100" dirty="0" smtClean="0">
                          <a:solidFill>
                            <a:schemeClr val="bg1"/>
                          </a:solidFill>
                          <a:latin typeface="Calibri"/>
                          <a:ea typeface="Times New Roman"/>
                          <a:cs typeface="Times New Roman"/>
                        </a:rPr>
                        <a:t> (ISKUR Database)</a:t>
                      </a:r>
                      <a:endParaRPr lang="tr-TR" sz="1200" dirty="0">
                        <a:solidFill>
                          <a:schemeClr val="bg1"/>
                        </a:solidFill>
                        <a:latin typeface="Times New Roman"/>
                        <a:ea typeface="Times New Roman"/>
                        <a:cs typeface="Times New Roman"/>
                      </a:endParaRPr>
                    </a:p>
                  </a:txBody>
                  <a:tcPr marL="44450" marR="44450" marT="0" marB="0" anchor="ctr"/>
                </a:tc>
                <a:tc>
                  <a:txBody>
                    <a:bodyPr/>
                    <a:lstStyle/>
                    <a:p>
                      <a:pPr algn="l">
                        <a:spcAft>
                          <a:spcPts val="0"/>
                        </a:spcAft>
                      </a:pPr>
                      <a:r>
                        <a:rPr lang="tr-TR" sz="1100" dirty="0" err="1">
                          <a:solidFill>
                            <a:schemeClr val="bg1"/>
                          </a:solidFill>
                          <a:latin typeface="Calibri"/>
                          <a:ea typeface="Times New Roman"/>
                          <a:cs typeface="Times New Roman"/>
                        </a:rPr>
                        <a:t>Registered</a:t>
                      </a:r>
                      <a:r>
                        <a:rPr lang="tr-TR" sz="1100" dirty="0">
                          <a:solidFill>
                            <a:schemeClr val="bg1"/>
                          </a:solidFill>
                          <a:latin typeface="Calibri"/>
                          <a:ea typeface="Times New Roman"/>
                          <a:cs typeface="Times New Roman"/>
                        </a:rPr>
                        <a:t> </a:t>
                      </a:r>
                      <a:r>
                        <a:rPr lang="tr-TR" sz="1100" dirty="0" err="1" smtClean="0">
                          <a:solidFill>
                            <a:schemeClr val="bg1"/>
                          </a:solidFill>
                          <a:latin typeface="Calibri"/>
                          <a:ea typeface="Times New Roman"/>
                          <a:cs typeface="Times New Roman"/>
                        </a:rPr>
                        <a:t>Unemployed</a:t>
                      </a:r>
                      <a:endParaRPr lang="tr-TR" sz="1100" dirty="0" smtClean="0">
                        <a:solidFill>
                          <a:schemeClr val="bg1"/>
                        </a:solidFill>
                        <a:latin typeface="Calibri"/>
                        <a:ea typeface="Times New Roman"/>
                        <a:cs typeface="Times New Roman"/>
                      </a:endParaRPr>
                    </a:p>
                    <a:p>
                      <a:pPr algn="l">
                        <a:spcAft>
                          <a:spcPts val="0"/>
                        </a:spcAft>
                      </a:pPr>
                      <a:r>
                        <a:rPr lang="tr-TR" sz="1100" dirty="0" smtClean="0">
                          <a:solidFill>
                            <a:schemeClr val="bg1"/>
                          </a:solidFill>
                          <a:latin typeface="Calibri"/>
                          <a:ea typeface="Times New Roman"/>
                          <a:cs typeface="Times New Roman"/>
                        </a:rPr>
                        <a:t>(ISKUR Database)</a:t>
                      </a:r>
                      <a:endParaRPr lang="tr-TR" sz="1200" dirty="0">
                        <a:solidFill>
                          <a:schemeClr val="bg1"/>
                        </a:solidFill>
                        <a:latin typeface="Times New Roman"/>
                        <a:ea typeface="Times New Roman"/>
                        <a:cs typeface="Times New Roman"/>
                      </a:endParaRPr>
                    </a:p>
                  </a:txBody>
                  <a:tcPr marL="44450" marR="44450" marT="0" marB="0" anchor="ctr"/>
                </a:tc>
                <a:tc>
                  <a:txBody>
                    <a:bodyPr/>
                    <a:lstStyle/>
                    <a:p>
                      <a:pPr algn="l">
                        <a:spcAft>
                          <a:spcPts val="0"/>
                        </a:spcAft>
                      </a:pPr>
                      <a:r>
                        <a:rPr lang="tr-TR" sz="1100" dirty="0" err="1">
                          <a:solidFill>
                            <a:schemeClr val="bg1"/>
                          </a:solidFill>
                          <a:latin typeface="Calibri"/>
                          <a:ea typeface="Times New Roman"/>
                          <a:cs typeface="Times New Roman"/>
                        </a:rPr>
                        <a:t>Unregistered</a:t>
                      </a:r>
                      <a:r>
                        <a:rPr lang="tr-TR" sz="1100" dirty="0">
                          <a:solidFill>
                            <a:schemeClr val="bg1"/>
                          </a:solidFill>
                          <a:latin typeface="Calibri"/>
                          <a:ea typeface="Times New Roman"/>
                          <a:cs typeface="Times New Roman"/>
                        </a:rPr>
                        <a:t> </a:t>
                      </a:r>
                      <a:r>
                        <a:rPr lang="tr-TR" sz="1100" dirty="0" err="1">
                          <a:solidFill>
                            <a:schemeClr val="bg1"/>
                          </a:solidFill>
                          <a:latin typeface="Calibri"/>
                          <a:ea typeface="Times New Roman"/>
                          <a:cs typeface="Times New Roman"/>
                        </a:rPr>
                        <a:t>Employment</a:t>
                      </a:r>
                      <a:r>
                        <a:rPr lang="tr-TR" sz="1100" dirty="0">
                          <a:solidFill>
                            <a:schemeClr val="bg1"/>
                          </a:solidFill>
                          <a:latin typeface="Calibri"/>
                          <a:ea typeface="Times New Roman"/>
                          <a:cs typeface="Times New Roman"/>
                        </a:rPr>
                        <a:t> Rate</a:t>
                      </a:r>
                      <a:endParaRPr lang="tr-TR" sz="1200" dirty="0">
                        <a:solidFill>
                          <a:schemeClr val="bg1"/>
                        </a:solidFill>
                        <a:latin typeface="Times New Roman"/>
                        <a:ea typeface="Times New Roman"/>
                        <a:cs typeface="Times New Roman"/>
                      </a:endParaRPr>
                    </a:p>
                  </a:txBody>
                  <a:tcPr marL="44450" marR="44450" marT="0" marB="0" anchor="ctr"/>
                </a:tc>
              </a:tr>
              <a:tr h="370840">
                <a:tc>
                  <a:txBody>
                    <a:bodyPr/>
                    <a:lstStyle/>
                    <a:p>
                      <a:pPr algn="l">
                        <a:spcAft>
                          <a:spcPts val="0"/>
                        </a:spcAft>
                      </a:pPr>
                      <a:r>
                        <a:rPr lang="tr-TR" sz="1100" dirty="0">
                          <a:solidFill>
                            <a:srgbClr val="000000"/>
                          </a:solidFill>
                          <a:latin typeface="Calibri"/>
                          <a:ea typeface="Times New Roman"/>
                          <a:cs typeface="Times New Roman"/>
                        </a:rPr>
                        <a:t>2012</a:t>
                      </a:r>
                      <a:endParaRPr lang="tr-TR" sz="1200" dirty="0">
                        <a:latin typeface="Times New Roman"/>
                        <a:ea typeface="Times New Roman"/>
                        <a:cs typeface="Times New Roman"/>
                      </a:endParaRPr>
                    </a:p>
                  </a:txBody>
                  <a:tcPr marL="44450" marR="44450" marT="0" marB="0" anchor="ctr"/>
                </a:tc>
                <a:tc>
                  <a:txBody>
                    <a:bodyPr/>
                    <a:lstStyle/>
                    <a:p>
                      <a:pPr algn="l">
                        <a:spcAft>
                          <a:spcPts val="0"/>
                        </a:spcAft>
                      </a:pPr>
                      <a:r>
                        <a:rPr lang="tr-TR" sz="1100" dirty="0">
                          <a:solidFill>
                            <a:srgbClr val="000000"/>
                          </a:solidFill>
                          <a:latin typeface="Calibri"/>
                          <a:ea typeface="Times New Roman"/>
                          <a:cs typeface="Times New Roman"/>
                        </a:rPr>
                        <a:t>3.481.725</a:t>
                      </a:r>
                      <a:endParaRPr lang="tr-TR" sz="1200" dirty="0">
                        <a:latin typeface="Times New Roman"/>
                        <a:ea typeface="Times New Roman"/>
                        <a:cs typeface="Times New Roman"/>
                      </a:endParaRPr>
                    </a:p>
                  </a:txBody>
                  <a:tcPr marL="44450" marR="44450" marT="0" marB="0" anchor="ctr"/>
                </a:tc>
                <a:tc>
                  <a:txBody>
                    <a:bodyPr/>
                    <a:lstStyle/>
                    <a:p>
                      <a:pPr algn="l">
                        <a:spcAft>
                          <a:spcPts val="0"/>
                        </a:spcAft>
                      </a:pPr>
                      <a:r>
                        <a:rPr lang="tr-TR" sz="1100" dirty="0">
                          <a:solidFill>
                            <a:srgbClr val="000000"/>
                          </a:solidFill>
                          <a:latin typeface="Calibri"/>
                          <a:ea typeface="Times New Roman"/>
                          <a:cs typeface="Times New Roman"/>
                        </a:rPr>
                        <a:t>2.372.262</a:t>
                      </a:r>
                      <a:endParaRPr lang="tr-TR" sz="1200" dirty="0">
                        <a:latin typeface="Times New Roman"/>
                        <a:ea typeface="Times New Roman"/>
                        <a:cs typeface="Times New Roman"/>
                      </a:endParaRPr>
                    </a:p>
                  </a:txBody>
                  <a:tcPr marL="44450" marR="44450" marT="0" marB="0" anchor="ctr"/>
                </a:tc>
                <a:tc>
                  <a:txBody>
                    <a:bodyPr/>
                    <a:lstStyle/>
                    <a:p>
                      <a:pPr algn="l">
                        <a:spcAft>
                          <a:spcPts val="0"/>
                        </a:spcAft>
                      </a:pPr>
                      <a:r>
                        <a:rPr lang="tr-TR" sz="1100" dirty="0">
                          <a:solidFill>
                            <a:srgbClr val="000000"/>
                          </a:solidFill>
                          <a:latin typeface="Calibri"/>
                          <a:ea typeface="Times New Roman"/>
                          <a:cs typeface="Times New Roman"/>
                        </a:rPr>
                        <a:t>37.40%</a:t>
                      </a:r>
                      <a:endParaRPr lang="tr-TR" sz="1200" dirty="0">
                        <a:latin typeface="Times New Roman"/>
                        <a:ea typeface="Times New Roman"/>
                        <a:cs typeface="Times New Roman"/>
                      </a:endParaRPr>
                    </a:p>
                  </a:txBody>
                  <a:tcPr marL="44450" marR="44450" marT="0" marB="0" anchor="ctr"/>
                </a:tc>
              </a:tr>
              <a:tr h="370840">
                <a:tc>
                  <a:txBody>
                    <a:bodyPr/>
                    <a:lstStyle/>
                    <a:p>
                      <a:pPr algn="l">
                        <a:spcAft>
                          <a:spcPts val="0"/>
                        </a:spcAft>
                      </a:pPr>
                      <a:r>
                        <a:rPr lang="tr-TR" sz="1100">
                          <a:solidFill>
                            <a:srgbClr val="000000"/>
                          </a:solidFill>
                          <a:latin typeface="Calibri"/>
                          <a:ea typeface="Times New Roman"/>
                          <a:cs typeface="Times New Roman"/>
                        </a:rPr>
                        <a:t>2011</a:t>
                      </a:r>
                      <a:endParaRPr lang="tr-TR" sz="1200">
                        <a:latin typeface="Times New Roman"/>
                        <a:ea typeface="Times New Roman"/>
                        <a:cs typeface="Times New Roman"/>
                      </a:endParaRPr>
                    </a:p>
                  </a:txBody>
                  <a:tcPr marL="44450" marR="44450" marT="0" marB="0" anchor="ctr"/>
                </a:tc>
                <a:tc>
                  <a:txBody>
                    <a:bodyPr/>
                    <a:lstStyle/>
                    <a:p>
                      <a:pPr algn="l">
                        <a:spcAft>
                          <a:spcPts val="0"/>
                        </a:spcAft>
                      </a:pPr>
                      <a:r>
                        <a:rPr lang="tr-TR" sz="1100" dirty="0">
                          <a:solidFill>
                            <a:srgbClr val="000000"/>
                          </a:solidFill>
                          <a:latin typeface="Calibri"/>
                          <a:ea typeface="Times New Roman"/>
                          <a:cs typeface="Times New Roman"/>
                        </a:rPr>
                        <a:t>2.192.145</a:t>
                      </a:r>
                      <a:endParaRPr lang="tr-TR" sz="1200" dirty="0">
                        <a:latin typeface="Times New Roman"/>
                        <a:ea typeface="Times New Roman"/>
                        <a:cs typeface="Times New Roman"/>
                      </a:endParaRPr>
                    </a:p>
                  </a:txBody>
                  <a:tcPr marL="44450" marR="44450" marT="0" marB="0" anchor="ctr"/>
                </a:tc>
                <a:tc>
                  <a:txBody>
                    <a:bodyPr/>
                    <a:lstStyle/>
                    <a:p>
                      <a:pPr algn="l">
                        <a:spcAft>
                          <a:spcPts val="0"/>
                        </a:spcAft>
                      </a:pPr>
                      <a:r>
                        <a:rPr lang="tr-TR" sz="1100" dirty="0">
                          <a:solidFill>
                            <a:srgbClr val="000000"/>
                          </a:solidFill>
                          <a:latin typeface="Calibri"/>
                          <a:ea typeface="Times New Roman"/>
                          <a:cs typeface="Times New Roman"/>
                        </a:rPr>
                        <a:t>1.844.965</a:t>
                      </a:r>
                      <a:endParaRPr lang="tr-TR" sz="1200" dirty="0">
                        <a:latin typeface="Times New Roman"/>
                        <a:ea typeface="Times New Roman"/>
                        <a:cs typeface="Times New Roman"/>
                      </a:endParaRPr>
                    </a:p>
                  </a:txBody>
                  <a:tcPr marL="44450" marR="44450" marT="0" marB="0" anchor="ctr"/>
                </a:tc>
                <a:tc>
                  <a:txBody>
                    <a:bodyPr/>
                    <a:lstStyle/>
                    <a:p>
                      <a:pPr algn="l">
                        <a:spcAft>
                          <a:spcPts val="0"/>
                        </a:spcAft>
                      </a:pPr>
                      <a:r>
                        <a:rPr lang="tr-TR" sz="1100" dirty="0">
                          <a:solidFill>
                            <a:srgbClr val="000000"/>
                          </a:solidFill>
                          <a:latin typeface="Calibri"/>
                          <a:ea typeface="Times New Roman"/>
                          <a:cs typeface="Times New Roman"/>
                        </a:rPr>
                        <a:t>39.20%</a:t>
                      </a:r>
                      <a:endParaRPr lang="tr-TR" sz="1200" dirty="0">
                        <a:latin typeface="Times New Roman"/>
                        <a:ea typeface="Times New Roman"/>
                        <a:cs typeface="Times New Roman"/>
                      </a:endParaRPr>
                    </a:p>
                  </a:txBody>
                  <a:tcPr marL="44450" marR="44450" marT="0" marB="0" anchor="ctr"/>
                </a:tc>
              </a:tr>
            </a:tbl>
          </a:graphicData>
        </a:graphic>
      </p:graphicFrame>
      <p:graphicFrame>
        <p:nvGraphicFramePr>
          <p:cNvPr id="9" name="8 Tablo"/>
          <p:cNvGraphicFramePr>
            <a:graphicFrameLocks noGrp="1"/>
          </p:cNvGraphicFramePr>
          <p:nvPr>
            <p:extLst>
              <p:ext uri="{D42A27DB-BD31-4B8C-83A1-F6EECF244321}">
                <p14:modId xmlns:p14="http://schemas.microsoft.com/office/powerpoint/2010/main" xmlns="" val="3930497787"/>
              </p:ext>
            </p:extLst>
          </p:nvPr>
        </p:nvGraphicFramePr>
        <p:xfrm>
          <a:off x="1403648" y="3861048"/>
          <a:ext cx="6096000" cy="148336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pPr algn="l" fontAlgn="b"/>
                      <a:r>
                        <a:rPr lang="tr-TR" sz="1100" b="0" i="0" u="none" strike="noStrike" dirty="0" err="1">
                          <a:solidFill>
                            <a:schemeClr val="bg1"/>
                          </a:solidFill>
                          <a:latin typeface="Calibri"/>
                        </a:rPr>
                        <a:t>Activity</a:t>
                      </a:r>
                      <a:r>
                        <a:rPr lang="tr-TR" sz="1100" b="0" i="0" u="none" strike="noStrike" dirty="0">
                          <a:solidFill>
                            <a:schemeClr val="bg1"/>
                          </a:solidFill>
                          <a:latin typeface="Calibri"/>
                        </a:rPr>
                        <a:t> Rate (15-64)</a:t>
                      </a:r>
                    </a:p>
                  </a:txBody>
                  <a:tcPr marL="9525" marR="9525" marT="9525" marB="0" anchor="ctr"/>
                </a:tc>
                <a:tc>
                  <a:txBody>
                    <a:bodyPr/>
                    <a:lstStyle/>
                    <a:p>
                      <a:pPr algn="r" fontAlgn="b"/>
                      <a:r>
                        <a:rPr lang="tr-TR" sz="1100" b="0" i="0" u="none" strike="noStrike">
                          <a:solidFill>
                            <a:schemeClr val="bg1"/>
                          </a:solidFill>
                          <a:latin typeface="Calibri"/>
                        </a:rPr>
                        <a:t>2011</a:t>
                      </a:r>
                    </a:p>
                  </a:txBody>
                  <a:tcPr marL="9525" marR="9525" marT="9525" marB="0" anchor="ctr"/>
                </a:tc>
                <a:tc>
                  <a:txBody>
                    <a:bodyPr/>
                    <a:lstStyle/>
                    <a:p>
                      <a:pPr algn="r" fontAlgn="b"/>
                      <a:r>
                        <a:rPr lang="tr-TR" sz="1100" b="0" i="0" u="none" strike="noStrike" dirty="0">
                          <a:solidFill>
                            <a:schemeClr val="bg1"/>
                          </a:solidFill>
                          <a:latin typeface="Calibri"/>
                        </a:rPr>
                        <a:t>2012</a:t>
                      </a:r>
                    </a:p>
                  </a:txBody>
                  <a:tcPr marL="9525" marR="9525" marT="9525" marB="0" anchor="ctr"/>
                </a:tc>
              </a:tr>
              <a:tr h="370840">
                <a:tc>
                  <a:txBody>
                    <a:bodyPr/>
                    <a:lstStyle/>
                    <a:p>
                      <a:pPr algn="l" fontAlgn="b"/>
                      <a:r>
                        <a:rPr lang="tr-TR" sz="1100" b="0" i="0" u="none" strike="noStrike" dirty="0" err="1">
                          <a:solidFill>
                            <a:srgbClr val="000000"/>
                          </a:solidFill>
                          <a:latin typeface="Calibri"/>
                        </a:rPr>
                        <a:t>Male</a:t>
                      </a:r>
                      <a:endParaRPr lang="tr-TR" sz="1100" b="0" i="0" u="none" strike="noStrike" dirty="0">
                        <a:solidFill>
                          <a:srgbClr val="000000"/>
                        </a:solidFill>
                        <a:latin typeface="Calibri"/>
                      </a:endParaRPr>
                    </a:p>
                  </a:txBody>
                  <a:tcPr marL="9525" marR="9525" marT="9525" marB="0" anchor="ctr"/>
                </a:tc>
                <a:tc>
                  <a:txBody>
                    <a:bodyPr/>
                    <a:lstStyle/>
                    <a:p>
                      <a:pPr algn="r" fontAlgn="b"/>
                      <a:r>
                        <a:rPr lang="tr-TR" sz="1100" b="0" i="0" u="none" strike="noStrike">
                          <a:solidFill>
                            <a:srgbClr val="000000"/>
                          </a:solidFill>
                          <a:latin typeface="Calibri"/>
                        </a:rPr>
                        <a:t>75.60%</a:t>
                      </a:r>
                    </a:p>
                  </a:txBody>
                  <a:tcPr marL="9525" marR="9525" marT="9525" marB="0" anchor="ctr"/>
                </a:tc>
                <a:tc>
                  <a:txBody>
                    <a:bodyPr/>
                    <a:lstStyle/>
                    <a:p>
                      <a:pPr algn="r" fontAlgn="b"/>
                      <a:r>
                        <a:rPr lang="tr-TR" sz="1100" b="0" i="0" u="none" strike="noStrike">
                          <a:solidFill>
                            <a:srgbClr val="000000"/>
                          </a:solidFill>
                          <a:latin typeface="Calibri"/>
                        </a:rPr>
                        <a:t>75.40%</a:t>
                      </a:r>
                    </a:p>
                  </a:txBody>
                  <a:tcPr marL="9525" marR="9525" marT="9525" marB="0" anchor="ctr"/>
                </a:tc>
              </a:tr>
              <a:tr h="370840">
                <a:tc>
                  <a:txBody>
                    <a:bodyPr/>
                    <a:lstStyle/>
                    <a:p>
                      <a:pPr algn="l" fontAlgn="b"/>
                      <a:r>
                        <a:rPr lang="tr-TR" sz="1100" b="0" i="0" u="none" strike="noStrike">
                          <a:solidFill>
                            <a:srgbClr val="000000"/>
                          </a:solidFill>
                          <a:latin typeface="Calibri"/>
                        </a:rPr>
                        <a:t>Female</a:t>
                      </a:r>
                    </a:p>
                  </a:txBody>
                  <a:tcPr marL="9525" marR="9525" marT="9525" marB="0" anchor="ctr"/>
                </a:tc>
                <a:tc>
                  <a:txBody>
                    <a:bodyPr/>
                    <a:lstStyle/>
                    <a:p>
                      <a:pPr algn="r" fontAlgn="b"/>
                      <a:r>
                        <a:rPr lang="tr-TR" sz="1100" b="0" i="0" u="none" strike="noStrike">
                          <a:solidFill>
                            <a:srgbClr val="000000"/>
                          </a:solidFill>
                          <a:latin typeface="Calibri"/>
                        </a:rPr>
                        <a:t>31%</a:t>
                      </a:r>
                    </a:p>
                  </a:txBody>
                  <a:tcPr marL="9525" marR="9525" marT="9525" marB="0" anchor="ctr"/>
                </a:tc>
                <a:tc>
                  <a:txBody>
                    <a:bodyPr/>
                    <a:lstStyle/>
                    <a:p>
                      <a:pPr algn="r" fontAlgn="b"/>
                      <a:r>
                        <a:rPr lang="tr-TR" sz="1100" b="0" i="0" u="none" strike="noStrike">
                          <a:solidFill>
                            <a:srgbClr val="000000"/>
                          </a:solidFill>
                          <a:latin typeface="Calibri"/>
                        </a:rPr>
                        <a:t>31.80%</a:t>
                      </a:r>
                    </a:p>
                  </a:txBody>
                  <a:tcPr marL="9525" marR="9525" marT="9525" marB="0" anchor="ctr"/>
                </a:tc>
              </a:tr>
              <a:tr h="370840">
                <a:tc>
                  <a:txBody>
                    <a:bodyPr/>
                    <a:lstStyle/>
                    <a:p>
                      <a:pPr algn="l" fontAlgn="b"/>
                      <a:r>
                        <a:rPr lang="tr-TR" sz="1100" b="0" i="0" u="none" strike="noStrike">
                          <a:solidFill>
                            <a:srgbClr val="000000"/>
                          </a:solidFill>
                          <a:latin typeface="Calibri"/>
                        </a:rPr>
                        <a:t>Total</a:t>
                      </a:r>
                    </a:p>
                  </a:txBody>
                  <a:tcPr marL="9525" marR="9525" marT="9525" marB="0" anchor="ctr"/>
                </a:tc>
                <a:tc>
                  <a:txBody>
                    <a:bodyPr/>
                    <a:lstStyle/>
                    <a:p>
                      <a:pPr algn="r" fontAlgn="b"/>
                      <a:r>
                        <a:rPr lang="tr-TR" sz="1100" b="0" i="0" u="none" strike="noStrike">
                          <a:solidFill>
                            <a:srgbClr val="000000"/>
                          </a:solidFill>
                          <a:latin typeface="Calibri"/>
                        </a:rPr>
                        <a:t>53.20%</a:t>
                      </a:r>
                    </a:p>
                  </a:txBody>
                  <a:tcPr marL="9525" marR="9525" marT="9525" marB="0" anchor="ctr"/>
                </a:tc>
                <a:tc>
                  <a:txBody>
                    <a:bodyPr/>
                    <a:lstStyle/>
                    <a:p>
                      <a:pPr algn="r" fontAlgn="b"/>
                      <a:r>
                        <a:rPr lang="tr-TR" sz="1100" b="0" i="0" u="none" strike="noStrike" dirty="0">
                          <a:solidFill>
                            <a:srgbClr val="000000"/>
                          </a:solidFill>
                          <a:latin typeface="Calibri"/>
                        </a:rPr>
                        <a:t>53.30%</a:t>
                      </a:r>
                    </a:p>
                  </a:txBody>
                  <a:tcPr marL="9525" marR="9525" marT="9525" marB="0" anchor="ctr"/>
                </a:tc>
              </a:tr>
            </a:tbl>
          </a:graphicData>
        </a:graphic>
      </p:graphicFrame>
    </p:spTree>
    <p:extLst>
      <p:ext uri="{BB962C8B-B14F-4D97-AF65-F5344CB8AC3E}">
        <p14:creationId xmlns:p14="http://schemas.microsoft.com/office/powerpoint/2010/main" xmlns="" val="3329946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İçerik Yer Tutucusu 1"/>
          <p:cNvGraphicFramePr>
            <a:graphicFrameLocks noGrp="1"/>
          </p:cNvGraphicFramePr>
          <p:nvPr>
            <p:ph idx="1"/>
            <p:extLst>
              <p:ext uri="{D42A27DB-BD31-4B8C-83A1-F6EECF244321}">
                <p14:modId xmlns:p14="http://schemas.microsoft.com/office/powerpoint/2010/main" xmlns="" val="2436627501"/>
              </p:ext>
            </p:extLst>
          </p:nvPr>
        </p:nvGraphicFramePr>
        <p:xfrm>
          <a:off x="457200" y="1500174"/>
          <a:ext cx="8229600" cy="46259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12056255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İçerik Yer Tutucusu 1"/>
          <p:cNvGraphicFramePr>
            <a:graphicFrameLocks noGrp="1"/>
          </p:cNvGraphicFramePr>
          <p:nvPr>
            <p:ph idx="1"/>
            <p:extLst>
              <p:ext uri="{D42A27DB-BD31-4B8C-83A1-F6EECF244321}">
                <p14:modId xmlns:p14="http://schemas.microsoft.com/office/powerpoint/2010/main" xmlns="" val="1843455699"/>
              </p:ext>
            </p:extLst>
          </p:nvPr>
        </p:nvGraphicFramePr>
        <p:xfrm>
          <a:off x="457200" y="1500175"/>
          <a:ext cx="8229600" cy="43050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18380023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İçerik Yer Tutucusu 1"/>
          <p:cNvGraphicFramePr>
            <a:graphicFrameLocks noGrp="1"/>
          </p:cNvGraphicFramePr>
          <p:nvPr>
            <p:ph idx="1"/>
            <p:extLst>
              <p:ext uri="{D42A27DB-BD31-4B8C-83A1-F6EECF244321}">
                <p14:modId xmlns:p14="http://schemas.microsoft.com/office/powerpoint/2010/main" xmlns="" val="3595476882"/>
              </p:ext>
            </p:extLst>
          </p:nvPr>
        </p:nvGraphicFramePr>
        <p:xfrm>
          <a:off x="457200" y="1500175"/>
          <a:ext cx="8229600" cy="43050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29332587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8 Grup"/>
          <p:cNvGrpSpPr/>
          <p:nvPr/>
        </p:nvGrpSpPr>
        <p:grpSpPr>
          <a:xfrm>
            <a:off x="395536" y="1412777"/>
            <a:ext cx="8229599" cy="432048"/>
            <a:chOff x="0" y="0"/>
            <a:chExt cx="8229599" cy="617557"/>
          </a:xfrm>
        </p:grpSpPr>
        <p:sp>
          <p:nvSpPr>
            <p:cNvPr id="10" name="9 Yuvarlatılmış Dikdörtgen"/>
            <p:cNvSpPr/>
            <p:nvPr/>
          </p:nvSpPr>
          <p:spPr>
            <a:xfrm>
              <a:off x="0" y="0"/>
              <a:ext cx="8229599" cy="617557"/>
            </a:xfrm>
            <a:prstGeom prst="roundRect">
              <a:avLst/>
            </a:prstGeom>
            <a:solidFill>
              <a:schemeClr val="accent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Yuvarlatılmış Dikdörtgen 4"/>
            <p:cNvSpPr/>
            <p:nvPr/>
          </p:nvSpPr>
          <p:spPr>
            <a:xfrm>
              <a:off x="30147" y="30147"/>
              <a:ext cx="8169305" cy="5572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defTabSz="666750">
                <a:lnSpc>
                  <a:spcPct val="90000"/>
                </a:lnSpc>
                <a:spcBef>
                  <a:spcPct val="0"/>
                </a:spcBef>
                <a:spcAft>
                  <a:spcPct val="35000"/>
                </a:spcAft>
              </a:pPr>
              <a:r>
                <a:rPr lang="en-GB" sz="1600" b="1" dirty="0">
                  <a:solidFill>
                    <a:prstClr val="white"/>
                  </a:solidFill>
                </a:rPr>
                <a:t>OVERVIEW OF THE IMPLEMENTATION OF THE</a:t>
              </a:r>
              <a:r>
                <a:rPr lang="tr-TR" sz="1600" b="1" dirty="0">
                  <a:solidFill>
                    <a:prstClr val="white"/>
                  </a:solidFill>
                </a:rPr>
                <a:t> </a:t>
              </a:r>
              <a:r>
                <a:rPr lang="en-GB" sz="1600" b="1" dirty="0">
                  <a:solidFill>
                    <a:prstClr val="white"/>
                  </a:solidFill>
                </a:rPr>
                <a:t>OPERATIONAL PROGRAMME</a:t>
              </a:r>
              <a:endParaRPr lang="tr-TR" sz="1500" b="1" dirty="0">
                <a:solidFill>
                  <a:prstClr val="white"/>
                </a:solidFill>
              </a:endParaRPr>
            </a:p>
          </p:txBody>
        </p:sp>
      </p:grpSp>
      <p:sp>
        <p:nvSpPr>
          <p:cNvPr id="8" name="7 İçerik Yer Tutucusu"/>
          <p:cNvSpPr>
            <a:spLocks noGrp="1"/>
          </p:cNvSpPr>
          <p:nvPr>
            <p:ph idx="1"/>
          </p:nvPr>
        </p:nvSpPr>
        <p:spPr/>
        <p:txBody>
          <a:bodyPr/>
          <a:lstStyle/>
          <a:p>
            <a:pPr>
              <a:buNone/>
            </a:pPr>
            <a:r>
              <a:rPr lang="tr-TR" dirty="0" smtClean="0"/>
              <a:t> </a:t>
            </a:r>
            <a:endParaRPr lang="tr-TR" dirty="0"/>
          </a:p>
        </p:txBody>
      </p:sp>
      <p:sp>
        <p:nvSpPr>
          <p:cNvPr id="13" name="12 Metin kutusu"/>
          <p:cNvSpPr txBox="1"/>
          <p:nvPr/>
        </p:nvSpPr>
        <p:spPr>
          <a:xfrm>
            <a:off x="467544" y="2204864"/>
            <a:ext cx="4536504" cy="369332"/>
          </a:xfrm>
          <a:prstGeom prst="rect">
            <a:avLst/>
          </a:prstGeom>
          <a:noFill/>
        </p:spPr>
        <p:txBody>
          <a:bodyPr wrap="square" rtlCol="0">
            <a:spAutoFit/>
          </a:bodyPr>
          <a:lstStyle/>
          <a:p>
            <a:endParaRPr lang="tr-TR" dirty="0">
              <a:solidFill>
                <a:prstClr val="black"/>
              </a:solidFill>
            </a:endParaRPr>
          </a:p>
        </p:txBody>
      </p:sp>
      <p:graphicFrame>
        <p:nvGraphicFramePr>
          <p:cNvPr id="4" name="Tablo 3"/>
          <p:cNvGraphicFramePr>
            <a:graphicFrameLocks noGrp="1"/>
          </p:cNvGraphicFramePr>
          <p:nvPr>
            <p:extLst>
              <p:ext uri="{D42A27DB-BD31-4B8C-83A1-F6EECF244321}">
                <p14:modId xmlns:p14="http://schemas.microsoft.com/office/powerpoint/2010/main" xmlns="" val="800692965"/>
              </p:ext>
            </p:extLst>
          </p:nvPr>
        </p:nvGraphicFramePr>
        <p:xfrm>
          <a:off x="434454" y="1772817"/>
          <a:ext cx="8169305" cy="4152900"/>
        </p:xfrm>
        <a:graphic>
          <a:graphicData uri="http://schemas.openxmlformats.org/drawingml/2006/table">
            <a:tbl>
              <a:tblPr firstRow="1" firstCol="1" bandRow="1" bandCol="1"/>
              <a:tblGrid>
                <a:gridCol w="941104"/>
                <a:gridCol w="1695948"/>
                <a:gridCol w="1792344"/>
                <a:gridCol w="1243369"/>
                <a:gridCol w="1497889"/>
                <a:gridCol w="998651"/>
              </a:tblGrid>
              <a:tr h="290674">
                <a:tc>
                  <a:txBody>
                    <a:bodyPr/>
                    <a:lstStyle/>
                    <a:p>
                      <a:pPr algn="ctr">
                        <a:spcBef>
                          <a:spcPts val="300"/>
                        </a:spcBef>
                        <a:spcAft>
                          <a:spcPts val="300"/>
                        </a:spcAft>
                        <a:tabLst>
                          <a:tab pos="457200" algn="l"/>
                        </a:tabLst>
                      </a:pPr>
                      <a:r>
                        <a:rPr lang="en-GB" sz="1000" b="1" dirty="0">
                          <a:effectLst/>
                          <a:latin typeface="Cambria"/>
                          <a:ea typeface="Times New Roman"/>
                        </a:rPr>
                        <a:t>Measure</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Bef>
                          <a:spcPts val="300"/>
                        </a:spcBef>
                        <a:spcAft>
                          <a:spcPts val="300"/>
                        </a:spcAft>
                        <a:tabLst>
                          <a:tab pos="457200" algn="l"/>
                        </a:tabLst>
                      </a:pPr>
                      <a:r>
                        <a:rPr lang="en-GB" sz="1000" b="1">
                          <a:effectLst/>
                          <a:latin typeface="Cambria"/>
                          <a:ea typeface="Times New Roman"/>
                        </a:rPr>
                        <a:t>Title of the Operation</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Bef>
                          <a:spcPts val="300"/>
                        </a:spcBef>
                        <a:spcAft>
                          <a:spcPts val="300"/>
                        </a:spcAft>
                        <a:tabLst>
                          <a:tab pos="457200" algn="l"/>
                        </a:tabLst>
                      </a:pPr>
                      <a:r>
                        <a:rPr lang="en-GB" sz="1000" b="1" dirty="0">
                          <a:effectLst/>
                          <a:latin typeface="Cambria"/>
                          <a:ea typeface="Times New Roman"/>
                        </a:rPr>
                        <a:t>Budget</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Bef>
                          <a:spcPts val="300"/>
                        </a:spcBef>
                        <a:spcAft>
                          <a:spcPts val="300"/>
                        </a:spcAft>
                        <a:tabLst>
                          <a:tab pos="457200" algn="l"/>
                        </a:tabLst>
                      </a:pPr>
                      <a:r>
                        <a:rPr lang="en-GB" sz="1000" b="1">
                          <a:effectLst/>
                          <a:latin typeface="Cambria"/>
                          <a:ea typeface="Times New Roman"/>
                        </a:rPr>
                        <a:t>Operation Beneficiary</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Bef>
                          <a:spcPts val="300"/>
                        </a:spcBef>
                        <a:spcAft>
                          <a:spcPts val="300"/>
                        </a:spcAft>
                        <a:tabLst>
                          <a:tab pos="457200" algn="l"/>
                        </a:tabLst>
                      </a:pPr>
                      <a:r>
                        <a:rPr lang="en-GB" sz="1000" b="1">
                          <a:effectLst/>
                          <a:latin typeface="Cambria"/>
                          <a:ea typeface="Times New Roman"/>
                        </a:rPr>
                        <a:t>Date of Signature of the  Operational Agreement</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Bef>
                          <a:spcPts val="300"/>
                        </a:spcBef>
                        <a:spcAft>
                          <a:spcPts val="300"/>
                        </a:spcAft>
                        <a:tabLst>
                          <a:tab pos="457200" algn="l"/>
                        </a:tabLst>
                      </a:pPr>
                      <a:r>
                        <a:rPr lang="en-GB" sz="1000" b="1">
                          <a:effectLst/>
                          <a:latin typeface="Cambria"/>
                          <a:ea typeface="Times New Roman"/>
                        </a:rPr>
                        <a:t>Status of the operation</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27009">
                <a:tc>
                  <a:txBody>
                    <a:bodyPr/>
                    <a:lstStyle/>
                    <a:p>
                      <a:pPr algn="ctr">
                        <a:spcBef>
                          <a:spcPts val="300"/>
                        </a:spcBef>
                        <a:spcAft>
                          <a:spcPts val="300"/>
                        </a:spcAft>
                        <a:tabLst>
                          <a:tab pos="457200" algn="l"/>
                        </a:tabLst>
                      </a:pPr>
                      <a:r>
                        <a:rPr lang="en-GB" sz="1000" b="1" dirty="0">
                          <a:effectLst/>
                          <a:latin typeface="Cambria"/>
                          <a:ea typeface="Times New Roman"/>
                        </a:rPr>
                        <a:t>M.1.1</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Bef>
                          <a:spcPts val="300"/>
                        </a:spcBef>
                        <a:spcAft>
                          <a:spcPts val="300"/>
                        </a:spcAft>
                        <a:tabLst>
                          <a:tab pos="457200" algn="l"/>
                        </a:tabLst>
                      </a:pPr>
                      <a:r>
                        <a:rPr lang="en-GB" sz="1000">
                          <a:effectLst/>
                          <a:latin typeface="Cambria"/>
                          <a:ea typeface="Times New Roman"/>
                        </a:rPr>
                        <a:t>Promoting Women’s Employment- I</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a:effectLst/>
                          <a:latin typeface="Cambria"/>
                          <a:ea typeface="Times New Roman"/>
                        </a:rPr>
                        <a:t>€ 27.495.175,38</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a:effectLst/>
                          <a:latin typeface="Cambria"/>
                          <a:ea typeface="Times New Roman"/>
                        </a:rPr>
                        <a:t>Turkish Employment Agency (İSKUR)</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a:effectLst/>
                          <a:latin typeface="Cambria"/>
                          <a:ea typeface="Times New Roman"/>
                        </a:rPr>
                        <a:t> </a:t>
                      </a:r>
                      <a:endParaRPr lang="tr-TR" sz="1000">
                        <a:effectLst/>
                        <a:latin typeface="Times New Roman"/>
                        <a:ea typeface="Times New Roman"/>
                      </a:endParaRPr>
                    </a:p>
                    <a:p>
                      <a:pPr algn="ctr">
                        <a:spcBef>
                          <a:spcPts val="300"/>
                        </a:spcBef>
                        <a:spcAft>
                          <a:spcPts val="300"/>
                        </a:spcAft>
                        <a:tabLst>
                          <a:tab pos="457200" algn="l"/>
                        </a:tabLst>
                      </a:pPr>
                      <a:r>
                        <a:rPr lang="en-GB" sz="1000">
                          <a:effectLst/>
                          <a:latin typeface="Cambria"/>
                          <a:ea typeface="Times New Roman"/>
                        </a:rPr>
                        <a:t>8</a:t>
                      </a:r>
                      <a:r>
                        <a:rPr lang="en-GB" sz="1000" baseline="30000">
                          <a:effectLst/>
                          <a:latin typeface="Cambria"/>
                          <a:ea typeface="Times New Roman"/>
                        </a:rPr>
                        <a:t>th</a:t>
                      </a:r>
                      <a:r>
                        <a:rPr lang="en-GB" sz="1000">
                          <a:effectLst/>
                          <a:latin typeface="Cambria"/>
                          <a:ea typeface="Times New Roman"/>
                        </a:rPr>
                        <a:t> October 2009</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b="1" dirty="0">
                          <a:effectLst/>
                          <a:latin typeface="Cambria"/>
                          <a:ea typeface="Times New Roman"/>
                        </a:rPr>
                        <a:t>Completed</a:t>
                      </a:r>
                      <a:endParaRPr lang="tr-TR" sz="1000" b="1"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90674">
                <a:tc>
                  <a:txBody>
                    <a:bodyPr/>
                    <a:lstStyle/>
                    <a:p>
                      <a:pPr algn="ctr">
                        <a:spcBef>
                          <a:spcPts val="300"/>
                        </a:spcBef>
                        <a:spcAft>
                          <a:spcPts val="300"/>
                        </a:spcAft>
                        <a:tabLst>
                          <a:tab pos="457200" algn="l"/>
                        </a:tabLst>
                      </a:pPr>
                      <a:r>
                        <a:rPr lang="en-GB" sz="1000" b="1" dirty="0">
                          <a:effectLst/>
                          <a:latin typeface="Cambria"/>
                          <a:ea typeface="Times New Roman"/>
                        </a:rPr>
                        <a:t>M.1.2</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Bef>
                          <a:spcPts val="300"/>
                        </a:spcBef>
                        <a:spcAft>
                          <a:spcPts val="300"/>
                        </a:spcAft>
                        <a:tabLst>
                          <a:tab pos="457200" algn="l"/>
                        </a:tabLst>
                      </a:pPr>
                      <a:r>
                        <a:rPr lang="en-GB" sz="1000">
                          <a:effectLst/>
                          <a:latin typeface="Cambria"/>
                          <a:ea typeface="Times New Roman"/>
                        </a:rPr>
                        <a:t>Promoting Youth Employment- I</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a:effectLst/>
                          <a:latin typeface="Cambria"/>
                          <a:ea typeface="Times New Roman"/>
                        </a:rPr>
                        <a:t>€ 26.256.467,69</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a:effectLst/>
                          <a:latin typeface="Cambria"/>
                          <a:ea typeface="Times New Roman"/>
                        </a:rPr>
                        <a:t>Turkish Employment Agency (İSKUR)</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a:effectLst/>
                          <a:latin typeface="Cambria"/>
                          <a:ea typeface="Times New Roman"/>
                        </a:rPr>
                        <a:t>21</a:t>
                      </a:r>
                      <a:r>
                        <a:rPr lang="en-GB" sz="1000" baseline="30000">
                          <a:effectLst/>
                          <a:latin typeface="Cambria"/>
                          <a:ea typeface="Times New Roman"/>
                        </a:rPr>
                        <a:t>st</a:t>
                      </a:r>
                      <a:r>
                        <a:rPr lang="en-GB" sz="1000">
                          <a:effectLst/>
                          <a:latin typeface="Cambria"/>
                          <a:ea typeface="Times New Roman"/>
                        </a:rPr>
                        <a:t> December 2009</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a:effectLst/>
                          <a:latin typeface="Cambria"/>
                          <a:ea typeface="Times New Roman"/>
                        </a:rPr>
                        <a:t>Ongoing</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72346">
                <a:tc>
                  <a:txBody>
                    <a:bodyPr/>
                    <a:lstStyle/>
                    <a:p>
                      <a:pPr algn="ctr">
                        <a:spcBef>
                          <a:spcPts val="300"/>
                        </a:spcBef>
                        <a:spcAft>
                          <a:spcPts val="300"/>
                        </a:spcAft>
                        <a:tabLst>
                          <a:tab pos="457200" algn="l"/>
                        </a:tabLst>
                      </a:pPr>
                      <a:r>
                        <a:rPr lang="en-GB" sz="1000" b="1" dirty="0">
                          <a:effectLst/>
                          <a:latin typeface="Cambria"/>
                          <a:ea typeface="Times New Roman"/>
                        </a:rPr>
                        <a:t>M.1.3</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Bef>
                          <a:spcPts val="300"/>
                        </a:spcBef>
                        <a:spcAft>
                          <a:spcPts val="300"/>
                        </a:spcAft>
                        <a:tabLst>
                          <a:tab pos="457200" algn="l"/>
                        </a:tabLst>
                      </a:pPr>
                      <a:r>
                        <a:rPr lang="en-GB" sz="1000">
                          <a:effectLst/>
                          <a:latin typeface="Cambria"/>
                          <a:ea typeface="Times New Roman"/>
                        </a:rPr>
                        <a:t>Promoting Registered Employment  Through Innovative Measures- I</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a:effectLst/>
                          <a:latin typeface="Cambria"/>
                          <a:ea typeface="Times New Roman"/>
                        </a:rPr>
                        <a:t>€ 12.141.516,73</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a:effectLst/>
                          <a:latin typeface="Cambria"/>
                          <a:ea typeface="Times New Roman"/>
                        </a:rPr>
                        <a:t>Social Security Institution</a:t>
                      </a:r>
                      <a:endParaRPr lang="tr-TR" sz="1000">
                        <a:effectLst/>
                        <a:latin typeface="Times New Roman"/>
                        <a:ea typeface="Times New Roman"/>
                      </a:endParaRPr>
                    </a:p>
                    <a:p>
                      <a:pPr algn="ctr">
                        <a:spcBef>
                          <a:spcPts val="300"/>
                        </a:spcBef>
                        <a:spcAft>
                          <a:spcPts val="300"/>
                        </a:spcAft>
                        <a:tabLst>
                          <a:tab pos="457200" algn="l"/>
                        </a:tabLst>
                      </a:pPr>
                      <a:r>
                        <a:rPr lang="en-GB" sz="1000">
                          <a:effectLst/>
                          <a:latin typeface="Cambria"/>
                          <a:ea typeface="Times New Roman"/>
                        </a:rPr>
                        <a:t>(SSI)</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a:effectLst/>
                          <a:latin typeface="Cambria"/>
                          <a:ea typeface="Times New Roman"/>
                        </a:rPr>
                        <a:t>8</a:t>
                      </a:r>
                      <a:r>
                        <a:rPr lang="en-GB" sz="1000" baseline="30000">
                          <a:effectLst/>
                          <a:latin typeface="Cambria"/>
                          <a:ea typeface="Times New Roman"/>
                        </a:rPr>
                        <a:t>th</a:t>
                      </a:r>
                      <a:r>
                        <a:rPr lang="en-GB" sz="1000">
                          <a:effectLst/>
                          <a:latin typeface="Cambria"/>
                          <a:ea typeface="Times New Roman"/>
                        </a:rPr>
                        <a:t> October 2009</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b="1" dirty="0">
                          <a:effectLst/>
                          <a:latin typeface="Cambria"/>
                          <a:ea typeface="Times New Roman"/>
                        </a:rPr>
                        <a:t>Completed</a:t>
                      </a:r>
                      <a:endParaRPr lang="tr-TR" sz="1000" b="1" dirty="0">
                        <a:effectLst/>
                        <a:latin typeface="Times New Roman"/>
                        <a:ea typeface="Times New Roman"/>
                      </a:endParaRPr>
                    </a:p>
                    <a:p>
                      <a:pPr algn="ctr">
                        <a:spcBef>
                          <a:spcPts val="300"/>
                        </a:spcBef>
                        <a:spcAft>
                          <a:spcPts val="300"/>
                        </a:spcAft>
                        <a:tabLst>
                          <a:tab pos="457200" algn="l"/>
                        </a:tabLst>
                      </a:pPr>
                      <a:r>
                        <a:rPr lang="en-GB" sz="1000" dirty="0">
                          <a:effectLst/>
                          <a:latin typeface="Cambria"/>
                          <a:ea typeface="Times New Roman"/>
                        </a:rPr>
                        <a:t> </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72346">
                <a:tc>
                  <a:txBody>
                    <a:bodyPr/>
                    <a:lstStyle/>
                    <a:p>
                      <a:pPr algn="ctr">
                        <a:spcBef>
                          <a:spcPts val="300"/>
                        </a:spcBef>
                        <a:spcAft>
                          <a:spcPts val="300"/>
                        </a:spcAft>
                        <a:tabLst>
                          <a:tab pos="457200" algn="l"/>
                        </a:tabLst>
                      </a:pPr>
                      <a:r>
                        <a:rPr lang="en-GB" sz="1000" b="1" dirty="0">
                          <a:effectLst/>
                          <a:latin typeface="Cambria"/>
                          <a:ea typeface="Times New Roman"/>
                        </a:rPr>
                        <a:t>M.1.4</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Bef>
                          <a:spcPts val="300"/>
                        </a:spcBef>
                        <a:spcAft>
                          <a:spcPts val="300"/>
                        </a:spcAft>
                        <a:tabLst>
                          <a:tab pos="457200" algn="l"/>
                        </a:tabLst>
                      </a:pPr>
                      <a:r>
                        <a:rPr lang="en-GB" sz="1000">
                          <a:effectLst/>
                          <a:latin typeface="Cambria"/>
                          <a:ea typeface="Times New Roman"/>
                        </a:rPr>
                        <a:t>Improving the Quality of Public Employment Services- I</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a:effectLst/>
                          <a:latin typeface="Cambria"/>
                          <a:ea typeface="Times New Roman"/>
                        </a:rPr>
                        <a:t>€ 10.134.228,00</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a:effectLst/>
                          <a:latin typeface="Cambria"/>
                          <a:ea typeface="Times New Roman"/>
                        </a:rPr>
                        <a:t>Turkish Employment Agency</a:t>
                      </a:r>
                      <a:endParaRPr lang="tr-TR" sz="1000">
                        <a:effectLst/>
                        <a:latin typeface="Times New Roman"/>
                        <a:ea typeface="Times New Roman"/>
                      </a:endParaRPr>
                    </a:p>
                    <a:p>
                      <a:pPr algn="ctr">
                        <a:spcBef>
                          <a:spcPts val="300"/>
                        </a:spcBef>
                        <a:spcAft>
                          <a:spcPts val="300"/>
                        </a:spcAft>
                        <a:tabLst>
                          <a:tab pos="457200" algn="l"/>
                        </a:tabLst>
                      </a:pPr>
                      <a:r>
                        <a:rPr lang="en-GB" sz="1000">
                          <a:effectLst/>
                          <a:latin typeface="Cambria"/>
                          <a:ea typeface="Times New Roman"/>
                        </a:rPr>
                        <a:t>(İSKUR)</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a:effectLst/>
                          <a:latin typeface="Cambria"/>
                          <a:ea typeface="Times New Roman"/>
                        </a:rPr>
                        <a:t>21</a:t>
                      </a:r>
                      <a:r>
                        <a:rPr lang="en-GB" sz="1000" baseline="30000">
                          <a:effectLst/>
                          <a:latin typeface="Cambria"/>
                          <a:ea typeface="Times New Roman"/>
                        </a:rPr>
                        <a:t>st</a:t>
                      </a:r>
                      <a:r>
                        <a:rPr lang="en-GB" sz="1000">
                          <a:effectLst/>
                          <a:latin typeface="Cambria"/>
                          <a:ea typeface="Times New Roman"/>
                        </a:rPr>
                        <a:t> December 2009</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dirty="0" err="1">
                          <a:effectLst/>
                          <a:latin typeface="Cambria"/>
                          <a:ea typeface="Times New Roman"/>
                        </a:rPr>
                        <a:t>Ongoing</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27009">
                <a:tc>
                  <a:txBody>
                    <a:bodyPr/>
                    <a:lstStyle/>
                    <a:p>
                      <a:pPr algn="ctr">
                        <a:spcBef>
                          <a:spcPts val="300"/>
                        </a:spcBef>
                        <a:spcAft>
                          <a:spcPts val="300"/>
                        </a:spcAft>
                        <a:tabLst>
                          <a:tab pos="457200" algn="l"/>
                        </a:tabLst>
                      </a:pPr>
                      <a:r>
                        <a:rPr lang="en-GB" sz="1000" b="1" dirty="0">
                          <a:effectLst/>
                          <a:latin typeface="Cambria"/>
                          <a:ea typeface="Times New Roman"/>
                        </a:rPr>
                        <a:t>M.2.1</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Bef>
                          <a:spcPts val="300"/>
                        </a:spcBef>
                        <a:spcAft>
                          <a:spcPts val="300"/>
                        </a:spcAft>
                        <a:tabLst>
                          <a:tab pos="457200" algn="l"/>
                        </a:tabLst>
                      </a:pPr>
                      <a:r>
                        <a:rPr lang="en-GB" sz="1000">
                          <a:effectLst/>
                          <a:latin typeface="Cambria"/>
                          <a:ea typeface="Times New Roman"/>
                        </a:rPr>
                        <a:t>Increasing Enrolment Rates Especially for  Girls- I</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a:effectLst/>
                          <a:latin typeface="Cambria"/>
                          <a:ea typeface="Times New Roman"/>
                        </a:rPr>
                        <a:t>€ 14.562.820,36</a:t>
                      </a:r>
                      <a:endParaRPr lang="tr-TR" sz="1000">
                        <a:effectLst/>
                        <a:latin typeface="Times New Roman"/>
                        <a:ea typeface="Times New Roman"/>
                      </a:endParaRPr>
                    </a:p>
                    <a:p>
                      <a:pPr algn="ctr">
                        <a:spcBef>
                          <a:spcPts val="300"/>
                        </a:spcBef>
                        <a:spcAft>
                          <a:spcPts val="300"/>
                        </a:spcAft>
                        <a:tabLst>
                          <a:tab pos="457200" algn="l"/>
                        </a:tabLst>
                      </a:pPr>
                      <a:r>
                        <a:rPr lang="en-GB" sz="1000">
                          <a:effectLst/>
                          <a:latin typeface="Cambria"/>
                          <a:ea typeface="Times New Roman"/>
                        </a:rPr>
                        <a:t> </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a:effectLst/>
                          <a:latin typeface="Cambria"/>
                          <a:ea typeface="Times New Roman"/>
                        </a:rPr>
                        <a:t>Ministry of National Education (MoNE)</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a:effectLst/>
                          <a:latin typeface="Cambria"/>
                          <a:ea typeface="Times New Roman"/>
                        </a:rPr>
                        <a:t>21</a:t>
                      </a:r>
                      <a:r>
                        <a:rPr lang="en-GB" sz="1000" baseline="30000">
                          <a:effectLst/>
                          <a:latin typeface="Cambria"/>
                          <a:ea typeface="Times New Roman"/>
                        </a:rPr>
                        <a:t>st</a:t>
                      </a:r>
                      <a:r>
                        <a:rPr lang="en-GB" sz="1000">
                          <a:effectLst/>
                          <a:latin typeface="Cambria"/>
                          <a:ea typeface="Times New Roman"/>
                        </a:rPr>
                        <a:t> December 2009</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a:effectLst/>
                          <a:latin typeface="Cambria"/>
                          <a:ea typeface="Times New Roman"/>
                        </a:rPr>
                        <a:t>Ongoing</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36012">
                <a:tc>
                  <a:txBody>
                    <a:bodyPr/>
                    <a:lstStyle/>
                    <a:p>
                      <a:pPr algn="ctr">
                        <a:spcBef>
                          <a:spcPts val="300"/>
                        </a:spcBef>
                        <a:spcAft>
                          <a:spcPts val="300"/>
                        </a:spcAft>
                        <a:tabLst>
                          <a:tab pos="457200" algn="l"/>
                        </a:tabLst>
                      </a:pPr>
                      <a:r>
                        <a:rPr lang="en-GB" sz="1000" b="1" dirty="0">
                          <a:effectLst/>
                          <a:latin typeface="Cambria"/>
                          <a:ea typeface="Times New Roman"/>
                        </a:rPr>
                        <a:t>M.2.2</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Bef>
                          <a:spcPts val="300"/>
                        </a:spcBef>
                        <a:spcAft>
                          <a:spcPts val="300"/>
                        </a:spcAft>
                        <a:tabLst>
                          <a:tab pos="457200" algn="l"/>
                        </a:tabLst>
                      </a:pPr>
                      <a:r>
                        <a:rPr lang="en-GB" sz="1000">
                          <a:effectLst/>
                          <a:latin typeface="Cambria"/>
                          <a:ea typeface="Times New Roman"/>
                        </a:rPr>
                        <a:t>Improving the Quality of Vocational Education and Training in Turkey- I</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dirty="0">
                          <a:effectLst/>
                          <a:latin typeface="Cambria"/>
                          <a:ea typeface="Times New Roman"/>
                        </a:rPr>
                        <a:t>€ 5.996.812,00</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a:effectLst/>
                          <a:latin typeface="Cambria"/>
                          <a:ea typeface="Times New Roman"/>
                        </a:rPr>
                        <a:t>Ministry of National Education (MoNE)</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a:effectLst/>
                          <a:latin typeface="Cambria"/>
                          <a:ea typeface="Times New Roman"/>
                        </a:rPr>
                        <a:t>19th July 2012</a:t>
                      </a:r>
                      <a:endParaRPr lang="tr-TR" sz="1000">
                        <a:effectLst/>
                        <a:latin typeface="Times New Roman"/>
                        <a:ea typeface="Times New Roman"/>
                      </a:endParaRPr>
                    </a:p>
                    <a:p>
                      <a:pPr algn="ctr">
                        <a:spcBef>
                          <a:spcPts val="300"/>
                        </a:spcBef>
                        <a:spcAft>
                          <a:spcPts val="300"/>
                        </a:spcAft>
                        <a:tabLst>
                          <a:tab pos="457200" algn="l"/>
                        </a:tabLst>
                      </a:pPr>
                      <a:r>
                        <a:rPr lang="en-GB" sz="1000">
                          <a:effectLst/>
                          <a:latin typeface="Cambria"/>
                          <a:ea typeface="Times New Roman"/>
                        </a:rPr>
                        <a:t> </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a:effectLst/>
                          <a:latin typeface="Cambria"/>
                          <a:ea typeface="Times New Roman"/>
                        </a:rPr>
                        <a:t>Ongoing</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27009">
                <a:tc>
                  <a:txBody>
                    <a:bodyPr/>
                    <a:lstStyle/>
                    <a:p>
                      <a:pPr algn="ctr">
                        <a:spcBef>
                          <a:spcPts val="300"/>
                        </a:spcBef>
                        <a:spcAft>
                          <a:spcPts val="300"/>
                        </a:spcAft>
                        <a:tabLst>
                          <a:tab pos="457200" algn="l"/>
                        </a:tabLst>
                      </a:pPr>
                      <a:r>
                        <a:rPr lang="en-GB" sz="1000" b="1" dirty="0">
                          <a:effectLst/>
                          <a:latin typeface="Cambria"/>
                          <a:ea typeface="Times New Roman"/>
                        </a:rPr>
                        <a:t>M.3.1</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Bef>
                          <a:spcPts val="300"/>
                        </a:spcBef>
                        <a:spcAft>
                          <a:spcPts val="300"/>
                        </a:spcAft>
                        <a:tabLst>
                          <a:tab pos="457200" algn="l"/>
                        </a:tabLst>
                      </a:pPr>
                      <a:r>
                        <a:rPr lang="en-GB" sz="1000">
                          <a:effectLst/>
                          <a:latin typeface="Cambria"/>
                          <a:ea typeface="Times New Roman"/>
                        </a:rPr>
                        <a:t>Promoting Lifelong Learning-I</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a:effectLst/>
                          <a:latin typeface="Cambria"/>
                          <a:ea typeface="Times New Roman"/>
                        </a:rPr>
                        <a:t>€ 12.774.633,36</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a:effectLst/>
                          <a:latin typeface="Cambria"/>
                          <a:ea typeface="Times New Roman"/>
                        </a:rPr>
                        <a:t>Ministry of National Education (MoNE)</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a:effectLst/>
                          <a:latin typeface="Cambria"/>
                          <a:ea typeface="Times New Roman"/>
                        </a:rPr>
                        <a:t>8</a:t>
                      </a:r>
                      <a:r>
                        <a:rPr lang="en-GB" sz="1000" baseline="30000">
                          <a:effectLst/>
                          <a:latin typeface="Cambria"/>
                          <a:ea typeface="Times New Roman"/>
                        </a:rPr>
                        <a:t>th</a:t>
                      </a:r>
                      <a:r>
                        <a:rPr lang="en-GB" sz="1000">
                          <a:effectLst/>
                          <a:latin typeface="Cambria"/>
                          <a:ea typeface="Times New Roman"/>
                        </a:rPr>
                        <a:t> October 2009</a:t>
                      </a:r>
                      <a:endParaRPr lang="tr-TR" sz="1000">
                        <a:effectLst/>
                        <a:latin typeface="Times New Roman"/>
                        <a:ea typeface="Times New Roman"/>
                      </a:endParaRPr>
                    </a:p>
                    <a:p>
                      <a:pPr algn="ctr">
                        <a:spcBef>
                          <a:spcPts val="300"/>
                        </a:spcBef>
                        <a:spcAft>
                          <a:spcPts val="300"/>
                        </a:spcAft>
                        <a:tabLst>
                          <a:tab pos="457200" algn="l"/>
                        </a:tabLst>
                      </a:pPr>
                      <a:r>
                        <a:rPr lang="en-GB" sz="1000">
                          <a:effectLst/>
                          <a:latin typeface="Cambria"/>
                          <a:ea typeface="Times New Roman"/>
                        </a:rPr>
                        <a:t> </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000">
                          <a:effectLst/>
                          <a:latin typeface="Cambria"/>
                          <a:ea typeface="Times New Roman"/>
                        </a:rPr>
                        <a:t>Ongoing</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872023">
                <a:tc>
                  <a:txBody>
                    <a:bodyPr/>
                    <a:lstStyle/>
                    <a:p>
                      <a:pPr algn="ctr">
                        <a:spcBef>
                          <a:spcPts val="300"/>
                        </a:spcBef>
                        <a:spcAft>
                          <a:spcPts val="300"/>
                        </a:spcAft>
                        <a:tabLst>
                          <a:tab pos="457200" algn="l"/>
                        </a:tabLst>
                      </a:pPr>
                      <a:r>
                        <a:rPr lang="en-GB" sz="1000" b="1" dirty="0">
                          <a:effectLst/>
                          <a:latin typeface="Cambria"/>
                          <a:ea typeface="Times New Roman"/>
                        </a:rPr>
                        <a:t>M.4.1</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Bef>
                          <a:spcPts val="300"/>
                        </a:spcBef>
                        <a:spcAft>
                          <a:spcPts val="300"/>
                        </a:spcAft>
                        <a:tabLst>
                          <a:tab pos="457200" algn="l"/>
                        </a:tabLst>
                      </a:pPr>
                      <a:r>
                        <a:rPr lang="en-GB" sz="1000">
                          <a:effectLst/>
                          <a:latin typeface="Cambria"/>
                          <a:ea typeface="Times New Roman"/>
                        </a:rPr>
                        <a:t>Individual Grant Scheme for Facilitating Access of Disadvantaged Higher Education Students to Labour Market Including Scholarship Support</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a:effectLst/>
                          <a:latin typeface="Cambria"/>
                          <a:ea typeface="Times New Roman"/>
                        </a:rPr>
                        <a:t>€ 20.700.000,00</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Bef>
                          <a:spcPts val="300"/>
                        </a:spcBef>
                        <a:spcAft>
                          <a:spcPts val="300"/>
                        </a:spcAft>
                        <a:tabLst>
                          <a:tab pos="457200" algn="l"/>
                        </a:tabLst>
                      </a:pPr>
                      <a:r>
                        <a:rPr lang="en-GB" sz="1000" dirty="0">
                          <a:effectLst/>
                          <a:latin typeface="Cambria"/>
                          <a:ea typeface="Times New Roman"/>
                        </a:rPr>
                        <a:t>YURTKUR</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1200"/>
                        </a:spcAft>
                      </a:pPr>
                      <a:r>
                        <a:rPr lang="en-GB" sz="1000">
                          <a:solidFill>
                            <a:srgbClr val="000000"/>
                          </a:solidFill>
                          <a:effectLst/>
                          <a:latin typeface="Cambria"/>
                          <a:ea typeface="Times New Roman"/>
                        </a:rPr>
                        <a:t>24</a:t>
                      </a:r>
                      <a:r>
                        <a:rPr lang="en-GB" sz="1000" baseline="30000">
                          <a:solidFill>
                            <a:srgbClr val="000000"/>
                          </a:solidFill>
                          <a:effectLst/>
                          <a:latin typeface="Cambria"/>
                          <a:ea typeface="Times New Roman"/>
                        </a:rPr>
                        <a:t>th</a:t>
                      </a:r>
                      <a:r>
                        <a:rPr lang="en-GB" sz="1000">
                          <a:solidFill>
                            <a:srgbClr val="000000"/>
                          </a:solidFill>
                          <a:effectLst/>
                          <a:latin typeface="Cambria"/>
                          <a:ea typeface="Times New Roman"/>
                        </a:rPr>
                        <a:t> October 2012</a:t>
                      </a:r>
                      <a:endParaRPr lang="tr-TR" sz="1000">
                        <a:effectLst/>
                        <a:latin typeface="Times New Roman"/>
                        <a:ea typeface="Times New Roman"/>
                      </a:endParaRPr>
                    </a:p>
                    <a:p>
                      <a:pPr algn="ctr">
                        <a:spcAft>
                          <a:spcPts val="0"/>
                        </a:spcAft>
                      </a:pPr>
                      <a:r>
                        <a:rPr lang="en-GB" sz="1000">
                          <a:effectLst/>
                          <a:latin typeface="Cambria"/>
                          <a:ea typeface="Times New Roman"/>
                        </a:rPr>
                        <a:t> </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1200"/>
                        </a:spcAft>
                      </a:pPr>
                      <a:r>
                        <a:rPr lang="en-GB" sz="1000">
                          <a:solidFill>
                            <a:srgbClr val="000000"/>
                          </a:solidFill>
                          <a:effectLst/>
                          <a:latin typeface="Cambria"/>
                          <a:ea typeface="Times New Roman"/>
                        </a:rPr>
                        <a:t>Ongoing</a:t>
                      </a:r>
                      <a:endParaRPr lang="tr-TR" sz="100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5337">
                <a:tc gridSpan="2">
                  <a:txBody>
                    <a:bodyPr/>
                    <a:lstStyle/>
                    <a:p>
                      <a:pPr algn="just">
                        <a:spcBef>
                          <a:spcPts val="300"/>
                        </a:spcBef>
                        <a:spcAft>
                          <a:spcPts val="300"/>
                        </a:spcAft>
                        <a:tabLst>
                          <a:tab pos="457200" algn="l"/>
                        </a:tabLst>
                      </a:pPr>
                      <a:r>
                        <a:rPr lang="en-GB" sz="1000" b="1" dirty="0">
                          <a:effectLst/>
                          <a:latin typeface="Cambria"/>
                          <a:ea typeface="Times New Roman"/>
                        </a:rPr>
                        <a:t>TOTAL</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tr-TR"/>
                    </a:p>
                  </a:txBody>
                  <a:tcPr/>
                </a:tc>
                <a:tc>
                  <a:txBody>
                    <a:bodyPr/>
                    <a:lstStyle/>
                    <a:p>
                      <a:pPr algn="ctr">
                        <a:spcBef>
                          <a:spcPts val="300"/>
                        </a:spcBef>
                        <a:spcAft>
                          <a:spcPts val="300"/>
                        </a:spcAft>
                        <a:tabLst>
                          <a:tab pos="457200" algn="l"/>
                        </a:tabLst>
                      </a:pPr>
                      <a:r>
                        <a:rPr lang="en-GB" sz="1000" b="1" dirty="0">
                          <a:effectLst/>
                          <a:latin typeface="Cambria"/>
                          <a:ea typeface="Times New Roman"/>
                        </a:rPr>
                        <a:t>€ 130.061.653,52</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2">
                  <a:txBody>
                    <a:bodyPr/>
                    <a:lstStyle/>
                    <a:p>
                      <a:pPr marL="0" marR="0" indent="0" algn="l" defTabSz="914400" rtl="0" eaLnBrk="1" fontAlgn="auto" latinLnBrk="0" hangingPunct="1">
                        <a:lnSpc>
                          <a:spcPct val="100000"/>
                        </a:lnSpc>
                        <a:spcBef>
                          <a:spcPts val="300"/>
                        </a:spcBef>
                        <a:spcAft>
                          <a:spcPts val="300"/>
                        </a:spcAft>
                        <a:buClrTx/>
                        <a:buSzTx/>
                        <a:buFontTx/>
                        <a:buNone/>
                        <a:tabLst>
                          <a:tab pos="457200" algn="l"/>
                        </a:tabLst>
                        <a:defRPr/>
                      </a:pPr>
                      <a:r>
                        <a:rPr lang="en-GB" sz="1000" dirty="0">
                          <a:effectLst/>
                          <a:latin typeface="Cambria"/>
                          <a:ea typeface="Times New Roman"/>
                        </a:rPr>
                        <a:t> </a:t>
                      </a:r>
                      <a:r>
                        <a:rPr lang="tr-TR" sz="1000" b="1" i="1" dirty="0" smtClean="0">
                          <a:latin typeface="Cambria"/>
                          <a:ea typeface="Times New Roman"/>
                        </a:rPr>
                        <a:t>€ 145.087.215,83 </a:t>
                      </a:r>
                      <a:r>
                        <a:rPr lang="tr-TR" sz="1000" b="1" i="1" dirty="0" err="1" smtClean="0">
                          <a:latin typeface="Cambria"/>
                          <a:ea typeface="Times New Roman"/>
                        </a:rPr>
                        <a:t>with</a:t>
                      </a:r>
                      <a:r>
                        <a:rPr lang="tr-TR" sz="1000" b="1" i="1" baseline="0" dirty="0" smtClean="0">
                          <a:latin typeface="Cambria"/>
                          <a:ea typeface="Times New Roman"/>
                        </a:rPr>
                        <a:t> M.5.1, M.5.2 </a:t>
                      </a:r>
                      <a:r>
                        <a:rPr lang="tr-TR" sz="1000" b="1" i="1" baseline="0" dirty="0" err="1" smtClean="0">
                          <a:latin typeface="Cambria"/>
                          <a:ea typeface="Times New Roman"/>
                        </a:rPr>
                        <a:t>and</a:t>
                      </a:r>
                      <a:r>
                        <a:rPr lang="tr-TR" sz="1000" b="1" i="1" baseline="0" dirty="0" smtClean="0">
                          <a:latin typeface="Cambria"/>
                          <a:ea typeface="Times New Roman"/>
                        </a:rPr>
                        <a:t> M.5.3</a:t>
                      </a:r>
                      <a:endParaRPr lang="tr-TR" sz="1000" dirty="0">
                        <a:effectLst/>
                        <a:latin typeface="Times New Roman"/>
                        <a:ea typeface="Times New Roman"/>
                      </a:endParaRPr>
                    </a:p>
                  </a:txBody>
                  <a:tcPr marL="40082" marR="4008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tr-TR"/>
                    </a:p>
                  </a:txBody>
                  <a:tcPr/>
                </a:tc>
                <a:tc>
                  <a:txBody>
                    <a:bodyPr/>
                    <a:lstStyle/>
                    <a:p>
                      <a:pPr algn="l">
                        <a:spcBef>
                          <a:spcPts val="300"/>
                        </a:spcBef>
                        <a:spcAft>
                          <a:spcPts val="300"/>
                        </a:spcAft>
                        <a:tabLst>
                          <a:tab pos="457200" algn="l"/>
                        </a:tabLst>
                      </a:pPr>
                      <a:r>
                        <a:rPr lang="en-GB" sz="1000" dirty="0">
                          <a:effectLst/>
                          <a:latin typeface="Cambria"/>
                          <a:ea typeface="Times New Roman"/>
                        </a:rPr>
                        <a:t> </a:t>
                      </a:r>
                      <a:endParaRPr lang="tr-TR" sz="1000" dirty="0">
                        <a:effectLst/>
                        <a:latin typeface="Times New Roman"/>
                        <a:ea typeface="Times New Roman"/>
                      </a:endParaRPr>
                    </a:p>
                  </a:txBody>
                  <a:tcPr marL="40082" marR="4008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bl>
          </a:graphicData>
        </a:graphic>
      </p:graphicFrame>
    </p:spTree>
    <p:extLst>
      <p:ext uri="{BB962C8B-B14F-4D97-AF65-F5344CB8AC3E}">
        <p14:creationId xmlns:p14="http://schemas.microsoft.com/office/powerpoint/2010/main" xmlns="" val="4590518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TotalTime>
  <Words>1887</Words>
  <Application>Microsoft Office PowerPoint</Application>
  <PresentationFormat>Ekran Gösterisi (4:3)</PresentationFormat>
  <Paragraphs>268</Paragraphs>
  <Slides>22</Slides>
  <Notes>6</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Office Theme</vt:lpstr>
      <vt:lpstr>Sectoral Annual Report 2012</vt:lpstr>
      <vt:lpstr>Slayt 2</vt:lpstr>
      <vt:lpstr>Slayt 3</vt:lpstr>
      <vt:lpstr>Slayt 4</vt:lpstr>
      <vt:lpstr>Slayt 5</vt:lpstr>
      <vt:lpstr>Slayt 6</vt:lpstr>
      <vt:lpstr>Slayt 7</vt:lpstr>
      <vt:lpstr>Slayt 8</vt:lpstr>
      <vt:lpstr>Slayt 9</vt:lpstr>
      <vt:lpstr>                 </vt:lpstr>
      <vt:lpstr>                 </vt:lpstr>
      <vt:lpstr>                 </vt:lpstr>
      <vt:lpstr>                 </vt:lpstr>
      <vt:lpstr>                 </vt:lpstr>
      <vt:lpstr>                 </vt:lpstr>
      <vt:lpstr>Slayt 16</vt:lpstr>
      <vt:lpstr>Slayt 17</vt:lpstr>
      <vt:lpstr>Slayt 18</vt:lpstr>
      <vt:lpstr>Slayt 19</vt:lpstr>
      <vt:lpstr>Slayt 20</vt:lpstr>
      <vt:lpstr>Slayt 21</vt:lpstr>
      <vt:lpstr>Slayt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Sectoral Annual Report 2012</dc:title>
  <dc:creator>PMMEU</dc:creator>
  <cp:lastModifiedBy>btl</cp:lastModifiedBy>
  <cp:revision>19</cp:revision>
  <dcterms:created xsi:type="dcterms:W3CDTF">2013-06-24T12:32:20Z</dcterms:created>
  <dcterms:modified xsi:type="dcterms:W3CDTF">2013-06-24T21:34:07Z</dcterms:modified>
</cp:coreProperties>
</file>